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2"/>
  </p:notesMasterIdLst>
  <p:sldIdLst>
    <p:sldId id="256" r:id="rId2"/>
    <p:sldId id="562" r:id="rId3"/>
    <p:sldId id="571" r:id="rId4"/>
    <p:sldId id="564" r:id="rId5"/>
    <p:sldId id="570" r:id="rId6"/>
    <p:sldId id="572" r:id="rId7"/>
    <p:sldId id="565" r:id="rId8"/>
    <p:sldId id="569" r:id="rId9"/>
    <p:sldId id="568" r:id="rId10"/>
    <p:sldId id="573" r:id="rId11"/>
  </p:sldIdLst>
  <p:sldSz cx="9144000" cy="6858000" type="screen4x3"/>
  <p:notesSz cx="6858000" cy="9144000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sz="1200" b="1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200" b="1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200" b="1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200" b="1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200" b="1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00CC00"/>
    <a:srgbClr val="FFFF99"/>
    <a:srgbClr val="000096"/>
    <a:srgbClr val="CCFF99"/>
    <a:srgbClr val="5F5F5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60" autoAdjust="0"/>
    <p:restoredTop sz="86749" autoAdjust="0"/>
  </p:normalViewPr>
  <p:slideViewPr>
    <p:cSldViewPr>
      <p:cViewPr varScale="1">
        <p:scale>
          <a:sx n="63" d="100"/>
          <a:sy n="63" d="100"/>
        </p:scale>
        <p:origin x="-147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75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 u="none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u="none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b="0" u="none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 u="none">
                <a:latin typeface="Arial" pitchFamily="34" charset="0"/>
              </a:defRPr>
            </a:lvl1pPr>
          </a:lstStyle>
          <a:p>
            <a:pPr>
              <a:defRPr/>
            </a:pPr>
            <a:fld id="{08F5B522-9D39-4689-8B4E-6880C40D8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873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7B4071-BCD0-4132-A52F-85F97EABD3AD}" type="slidenum">
              <a:rPr lang="ru-RU" b="0" u="none" smtClean="0"/>
              <a:pPr eaLnBrk="1" hangingPunct="1"/>
              <a:t>1</a:t>
            </a:fld>
            <a:endParaRPr lang="ru-RU" b="0" u="non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6290" y="4344032"/>
            <a:ext cx="5485420" cy="411383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EC9F9E-D832-4BB9-A54C-F5F5B344035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606B12-E8AA-4E88-A976-D0DA244ADDB6}" type="datetime1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6B18B8-5C4E-4CD7-B83C-CB5FACDD9C94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20"/>
          <p:cNvGrpSpPr>
            <a:grpSpLocks/>
          </p:cNvGrpSpPr>
          <p:nvPr userDrawn="1"/>
        </p:nvGrpSpPr>
        <p:grpSpPr bwMode="auto">
          <a:xfrm>
            <a:off x="1151620" y="277564"/>
            <a:ext cx="7987890" cy="2719388"/>
            <a:chOff x="676" y="0"/>
            <a:chExt cx="5084" cy="1713"/>
          </a:xfrm>
        </p:grpSpPr>
        <p:pic>
          <p:nvPicPr>
            <p:cNvPr id="8" name="Picture 19" descr="A1224_Camion_BD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0"/>
              <a:ext cx="2268" cy="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 descr="Industry_Marine_BD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" y="0"/>
              <a:ext cx="1693" cy="1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6" descr="01467_industry_columns_BD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" y="0"/>
              <a:ext cx="1705" cy="1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рямоугольник 1"/>
          <p:cNvSpPr/>
          <p:nvPr userDrawn="1"/>
        </p:nvSpPr>
        <p:spPr bwMode="auto">
          <a:xfrm>
            <a:off x="0" y="2971900"/>
            <a:ext cx="9156879" cy="2016224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Freeform 7"/>
          <p:cNvSpPr>
            <a:spLocks/>
          </p:cNvSpPr>
          <p:nvPr userDrawn="1"/>
        </p:nvSpPr>
        <p:spPr bwMode="auto">
          <a:xfrm>
            <a:off x="3746679" y="4899348"/>
            <a:ext cx="5410200" cy="88776"/>
          </a:xfrm>
          <a:custGeom>
            <a:avLst/>
            <a:gdLst>
              <a:gd name="T0" fmla="*/ 2147483647 w 3408"/>
              <a:gd name="T1" fmla="*/ 0 h 50"/>
              <a:gd name="T2" fmla="*/ 0 w 3408"/>
              <a:gd name="T3" fmla="*/ 2147483647 h 50"/>
              <a:gd name="T4" fmla="*/ 2147483647 w 3408"/>
              <a:gd name="T5" fmla="*/ 2147483647 h 50"/>
              <a:gd name="T6" fmla="*/ 2147483647 w 3408"/>
              <a:gd name="T7" fmla="*/ 2147483647 h 50"/>
              <a:gd name="T8" fmla="*/ 2147483647 w 3408"/>
              <a:gd name="T9" fmla="*/ 0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08" h="50">
                <a:moveTo>
                  <a:pt x="14" y="0"/>
                </a:moveTo>
                <a:lnTo>
                  <a:pt x="0" y="50"/>
                </a:lnTo>
                <a:lnTo>
                  <a:pt x="3408" y="50"/>
                </a:lnTo>
                <a:lnTo>
                  <a:pt x="3408" y="2"/>
                </a:lnTo>
                <a:lnTo>
                  <a:pt x="1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-36512" y="-41336"/>
            <a:ext cx="2376264" cy="3614352"/>
          </a:xfrm>
          <a:custGeom>
            <a:avLst/>
            <a:gdLst>
              <a:gd name="T0" fmla="*/ 2147483647 w 484"/>
              <a:gd name="T1" fmla="*/ 0 h 1104"/>
              <a:gd name="T2" fmla="*/ 2147483647 w 484"/>
              <a:gd name="T3" fmla="*/ 2147483647 h 1104"/>
              <a:gd name="T4" fmla="*/ 0 w 484"/>
              <a:gd name="T5" fmla="*/ 2147483647 h 1104"/>
              <a:gd name="T6" fmla="*/ 0 w 484"/>
              <a:gd name="T7" fmla="*/ 0 h 1104"/>
              <a:gd name="T8" fmla="*/ 2147483647 w 484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4" h="1104">
                <a:moveTo>
                  <a:pt x="484" y="0"/>
                </a:moveTo>
                <a:lnTo>
                  <a:pt x="194" y="1102"/>
                </a:lnTo>
                <a:lnTo>
                  <a:pt x="0" y="1104"/>
                </a:lnTo>
                <a:lnTo>
                  <a:pt x="0" y="0"/>
                </a:lnTo>
                <a:lnTo>
                  <a:pt x="484" y="0"/>
                </a:lnTo>
                <a:close/>
              </a:path>
            </a:pathLst>
          </a:custGeom>
          <a:solidFill>
            <a:schemeClr val="bg1">
              <a:lumMod val="20000"/>
              <a:lumOff val="80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269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7"/>
          <p:cNvSpPr>
            <a:spLocks/>
          </p:cNvSpPr>
          <p:nvPr userDrawn="1"/>
        </p:nvSpPr>
        <p:spPr bwMode="auto">
          <a:xfrm>
            <a:off x="3733800" y="188640"/>
            <a:ext cx="5410200" cy="88776"/>
          </a:xfrm>
          <a:custGeom>
            <a:avLst/>
            <a:gdLst>
              <a:gd name="T0" fmla="*/ 2147483647 w 3408"/>
              <a:gd name="T1" fmla="*/ 0 h 50"/>
              <a:gd name="T2" fmla="*/ 0 w 3408"/>
              <a:gd name="T3" fmla="*/ 2147483647 h 50"/>
              <a:gd name="T4" fmla="*/ 2147483647 w 3408"/>
              <a:gd name="T5" fmla="*/ 2147483647 h 50"/>
              <a:gd name="T6" fmla="*/ 2147483647 w 3408"/>
              <a:gd name="T7" fmla="*/ 2147483647 h 50"/>
              <a:gd name="T8" fmla="*/ 2147483647 w 3408"/>
              <a:gd name="T9" fmla="*/ 0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08" h="50">
                <a:moveTo>
                  <a:pt x="14" y="0"/>
                </a:moveTo>
                <a:lnTo>
                  <a:pt x="0" y="50"/>
                </a:lnTo>
                <a:lnTo>
                  <a:pt x="3408" y="50"/>
                </a:lnTo>
                <a:lnTo>
                  <a:pt x="3408" y="2"/>
                </a:lnTo>
                <a:lnTo>
                  <a:pt x="1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Freeform 8"/>
          <p:cNvSpPr>
            <a:spLocks/>
          </p:cNvSpPr>
          <p:nvPr userDrawn="1"/>
        </p:nvSpPr>
        <p:spPr bwMode="auto">
          <a:xfrm>
            <a:off x="-36512" y="-41336"/>
            <a:ext cx="635000" cy="1584176"/>
          </a:xfrm>
          <a:custGeom>
            <a:avLst/>
            <a:gdLst>
              <a:gd name="T0" fmla="*/ 2147483647 w 484"/>
              <a:gd name="T1" fmla="*/ 0 h 1104"/>
              <a:gd name="T2" fmla="*/ 2147483647 w 484"/>
              <a:gd name="T3" fmla="*/ 2147483647 h 1104"/>
              <a:gd name="T4" fmla="*/ 0 w 484"/>
              <a:gd name="T5" fmla="*/ 2147483647 h 1104"/>
              <a:gd name="T6" fmla="*/ 0 w 484"/>
              <a:gd name="T7" fmla="*/ 0 h 1104"/>
              <a:gd name="T8" fmla="*/ 2147483647 w 484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4" h="1104">
                <a:moveTo>
                  <a:pt x="484" y="0"/>
                </a:moveTo>
                <a:lnTo>
                  <a:pt x="194" y="1102"/>
                </a:lnTo>
                <a:lnTo>
                  <a:pt x="0" y="1104"/>
                </a:lnTo>
                <a:lnTo>
                  <a:pt x="0" y="0"/>
                </a:lnTo>
                <a:lnTo>
                  <a:pt x="484" y="0"/>
                </a:lnTo>
                <a:close/>
              </a:path>
            </a:pathLst>
          </a:cu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745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-27384"/>
            <a:ext cx="9144000" cy="30480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236663"/>
            <a:ext cx="756761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73113" y="381000"/>
            <a:ext cx="75977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et modifiez le titre</a:t>
            </a:r>
          </a:p>
        </p:txBody>
      </p:sp>
      <p:pic>
        <p:nvPicPr>
          <p:cNvPr id="2050" name="Picture 2" descr="C:\Users\K0296314\Desktop\Isotec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27208"/>
            <a:ext cx="1584176" cy="49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3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kumimoji="1" sz="3200" b="1" baseline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kumimoji="1" sz="3200" b="1">
          <a:solidFill>
            <a:srgbClr val="000096"/>
          </a:solidFill>
          <a:latin typeface="Arial" pitchFamily="34" charset="0"/>
        </a:defRPr>
      </a:lvl2pPr>
      <a:lvl3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kumimoji="1" sz="3200" b="1">
          <a:solidFill>
            <a:srgbClr val="000096"/>
          </a:solidFill>
          <a:latin typeface="Arial" pitchFamily="34" charset="0"/>
        </a:defRPr>
      </a:lvl3pPr>
      <a:lvl4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kumimoji="1" sz="3200" b="1">
          <a:solidFill>
            <a:srgbClr val="000096"/>
          </a:solidFill>
          <a:latin typeface="Arial" pitchFamily="34" charset="0"/>
        </a:defRPr>
      </a:lvl4pPr>
      <a:lvl5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kumimoji="1" sz="3200" b="1">
          <a:solidFill>
            <a:srgbClr val="000096"/>
          </a:solidFill>
          <a:latin typeface="Arial" pitchFamily="34" charset="0"/>
        </a:defRPr>
      </a:lvl5pPr>
      <a:lvl6pPr marL="457200" algn="l" rtl="0" fontAlgn="base">
        <a:lnSpc>
          <a:spcPts val="2500"/>
        </a:lnSpc>
        <a:spcBef>
          <a:spcPct val="0"/>
        </a:spcBef>
        <a:spcAft>
          <a:spcPct val="0"/>
        </a:spcAft>
        <a:defRPr kumimoji="1" sz="3200" b="1">
          <a:solidFill>
            <a:srgbClr val="000096"/>
          </a:solidFill>
          <a:latin typeface="Arial" pitchFamily="34" charset="0"/>
        </a:defRPr>
      </a:lvl6pPr>
      <a:lvl7pPr marL="914400" algn="l" rtl="0" fontAlgn="base">
        <a:lnSpc>
          <a:spcPts val="2500"/>
        </a:lnSpc>
        <a:spcBef>
          <a:spcPct val="0"/>
        </a:spcBef>
        <a:spcAft>
          <a:spcPct val="0"/>
        </a:spcAft>
        <a:defRPr kumimoji="1" sz="3200" b="1">
          <a:solidFill>
            <a:srgbClr val="000096"/>
          </a:solidFill>
          <a:latin typeface="Arial" pitchFamily="34" charset="0"/>
        </a:defRPr>
      </a:lvl7pPr>
      <a:lvl8pPr marL="1371600" algn="l" rtl="0" fontAlgn="base">
        <a:lnSpc>
          <a:spcPts val="2500"/>
        </a:lnSpc>
        <a:spcBef>
          <a:spcPct val="0"/>
        </a:spcBef>
        <a:spcAft>
          <a:spcPct val="0"/>
        </a:spcAft>
        <a:defRPr kumimoji="1" sz="3200" b="1">
          <a:solidFill>
            <a:srgbClr val="000096"/>
          </a:solidFill>
          <a:latin typeface="Arial" pitchFamily="34" charset="0"/>
        </a:defRPr>
      </a:lvl8pPr>
      <a:lvl9pPr marL="1828800" algn="l" rtl="0" fontAlgn="base">
        <a:lnSpc>
          <a:spcPts val="2500"/>
        </a:lnSpc>
        <a:spcBef>
          <a:spcPct val="0"/>
        </a:spcBef>
        <a:spcAft>
          <a:spcPct val="0"/>
        </a:spcAft>
        <a:defRPr kumimoji="1" sz="3200" b="1">
          <a:solidFill>
            <a:srgbClr val="000096"/>
          </a:solidFill>
          <a:latin typeface="Arial" pitchFamily="34" charset="0"/>
        </a:defRPr>
      </a:lvl9pPr>
    </p:titleStyle>
    <p:bodyStyle>
      <a:lvl1pPr marL="7938" indent="-7938" algn="l" defTabSz="200025" rtl="0" eaLnBrk="0" fontAlgn="base" hangingPunct="0">
        <a:lnSpc>
          <a:spcPts val="2400"/>
        </a:lnSpc>
        <a:spcBef>
          <a:spcPts val="1300"/>
        </a:spcBef>
        <a:spcAft>
          <a:spcPct val="0"/>
        </a:spcAft>
        <a:buClr>
          <a:schemeClr val="bg1"/>
        </a:buClr>
        <a:buFont typeface="Wingdings" pitchFamily="2" charset="2"/>
        <a:tabLst>
          <a:tab pos="177800" algn="l"/>
        </a:tabLst>
        <a:defRPr kumimoji="1" sz="1900">
          <a:solidFill>
            <a:srgbClr val="6C6F72"/>
          </a:solidFill>
          <a:latin typeface="+mn-lt"/>
          <a:ea typeface="+mn-ea"/>
          <a:cs typeface="+mn-cs"/>
        </a:defRPr>
      </a:lvl1pPr>
      <a:lvl2pPr marL="442913" indent="-257175" algn="l" defTabSz="200025" rtl="0" eaLnBrk="0" fontAlgn="base" hangingPunct="0">
        <a:lnSpc>
          <a:spcPts val="1900"/>
        </a:lnSpc>
        <a:spcBef>
          <a:spcPct val="20000"/>
        </a:spcBef>
        <a:spcAft>
          <a:spcPts val="300"/>
        </a:spcAft>
        <a:buClr>
          <a:srgbClr val="F6DC01"/>
        </a:buClr>
        <a:buSzPct val="140000"/>
        <a:buFont typeface="Times" pitchFamily="18" charset="0"/>
        <a:buChar char="•"/>
        <a:tabLst>
          <a:tab pos="177800" algn="l"/>
        </a:tabLst>
        <a:defRPr kumimoji="1" sz="1500" b="1">
          <a:solidFill>
            <a:srgbClr val="6C6F72"/>
          </a:solidFill>
          <a:latin typeface="+mn-lt"/>
        </a:defRPr>
      </a:lvl2pPr>
      <a:lvl3pPr marL="739775" indent="-119063" algn="l" defTabSz="200025" rtl="0" eaLnBrk="0" fontAlgn="base" hangingPunct="0">
        <a:lnSpc>
          <a:spcPts val="1488"/>
        </a:lnSpc>
        <a:spcBef>
          <a:spcPts val="375"/>
        </a:spcBef>
        <a:spcAft>
          <a:spcPct val="0"/>
        </a:spcAft>
        <a:buFont typeface="Monotype Sorts" charset="2"/>
        <a:buChar char=""/>
        <a:tabLst>
          <a:tab pos="177800" algn="l"/>
        </a:tabLst>
        <a:defRPr kumimoji="1" sz="1400">
          <a:solidFill>
            <a:srgbClr val="6C6F72"/>
          </a:solidFill>
          <a:latin typeface="+mn-lt"/>
        </a:defRPr>
      </a:lvl3pPr>
      <a:lvl4pPr marL="1155700" indent="-171450" algn="l" defTabSz="200025" rtl="0" eaLnBrk="0" fontAlgn="base" hangingPunct="0">
        <a:lnSpc>
          <a:spcPts val="1488"/>
        </a:lnSpc>
        <a:spcBef>
          <a:spcPts val="188"/>
        </a:spcBef>
        <a:spcAft>
          <a:spcPct val="0"/>
        </a:spcAft>
        <a:buSzPct val="80000"/>
        <a:buChar char="—"/>
        <a:tabLst>
          <a:tab pos="177800" algn="l"/>
        </a:tabLst>
        <a:defRPr kumimoji="1" sz="1200">
          <a:solidFill>
            <a:srgbClr val="6C6F72"/>
          </a:solidFill>
          <a:latin typeface="+mn-lt"/>
        </a:defRPr>
      </a:lvl4pPr>
      <a:lvl5pPr marL="1698625" indent="130175" algn="l" defTabSz="200025" rtl="0" eaLnBrk="0" fontAlgn="base" hangingPunct="0">
        <a:spcBef>
          <a:spcPct val="20000"/>
        </a:spcBef>
        <a:spcAft>
          <a:spcPct val="0"/>
        </a:spcAft>
        <a:tabLst>
          <a:tab pos="177800" algn="l"/>
        </a:tabLst>
        <a:defRPr kumimoji="1" sz="1200" b="1" i="1">
          <a:solidFill>
            <a:srgbClr val="60C411"/>
          </a:solidFill>
          <a:latin typeface="+mn-lt"/>
        </a:defRPr>
      </a:lvl5pPr>
      <a:lvl6pPr marL="2155825" algn="l" defTabSz="200025" rtl="0" fontAlgn="base">
        <a:spcBef>
          <a:spcPct val="20000"/>
        </a:spcBef>
        <a:spcAft>
          <a:spcPct val="0"/>
        </a:spcAft>
        <a:tabLst>
          <a:tab pos="177800" algn="l"/>
        </a:tabLst>
        <a:defRPr kumimoji="1" sz="1200" b="1" i="1">
          <a:solidFill>
            <a:srgbClr val="60C411"/>
          </a:solidFill>
          <a:latin typeface="+mn-lt"/>
        </a:defRPr>
      </a:lvl6pPr>
      <a:lvl7pPr marL="2613025" algn="l" defTabSz="200025" rtl="0" fontAlgn="base">
        <a:spcBef>
          <a:spcPct val="20000"/>
        </a:spcBef>
        <a:spcAft>
          <a:spcPct val="0"/>
        </a:spcAft>
        <a:tabLst>
          <a:tab pos="177800" algn="l"/>
        </a:tabLst>
        <a:defRPr kumimoji="1" sz="1200" b="1" i="1">
          <a:solidFill>
            <a:srgbClr val="60C411"/>
          </a:solidFill>
          <a:latin typeface="+mn-lt"/>
        </a:defRPr>
      </a:lvl7pPr>
      <a:lvl8pPr marL="3070225" algn="l" defTabSz="200025" rtl="0" fontAlgn="base">
        <a:spcBef>
          <a:spcPct val="20000"/>
        </a:spcBef>
        <a:spcAft>
          <a:spcPct val="0"/>
        </a:spcAft>
        <a:tabLst>
          <a:tab pos="177800" algn="l"/>
        </a:tabLst>
        <a:defRPr kumimoji="1" sz="1200" b="1" i="1">
          <a:solidFill>
            <a:srgbClr val="60C411"/>
          </a:solidFill>
          <a:latin typeface="+mn-lt"/>
        </a:defRPr>
      </a:lvl8pPr>
      <a:lvl9pPr marL="3527425" algn="l" defTabSz="200025" rtl="0" fontAlgn="base">
        <a:spcBef>
          <a:spcPct val="20000"/>
        </a:spcBef>
        <a:spcAft>
          <a:spcPct val="0"/>
        </a:spcAft>
        <a:tabLst>
          <a:tab pos="177800" algn="l"/>
        </a:tabLst>
        <a:defRPr kumimoji="1" sz="1200" b="1" i="1">
          <a:solidFill>
            <a:srgbClr val="60C41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iff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3212976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u="none" dirty="0" smtClean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Техническая изоляция мирового уровня</a:t>
            </a:r>
            <a:endParaRPr lang="ru-RU" sz="4000" u="none" dirty="0"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18B8-5C4E-4CD7-B83C-CB5FACDD9C9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996952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none" dirty="0" smtClean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ISOTEC – </a:t>
            </a:r>
            <a:r>
              <a:rPr lang="ru-RU" sz="4000" u="none" dirty="0" smtClean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надежный партнер</a:t>
            </a:r>
            <a:endParaRPr lang="ru-RU" sz="4000" u="none" dirty="0"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5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277597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000" u="none" dirty="0" smtClean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Технологические возможности</a:t>
            </a:r>
            <a:endParaRPr lang="ru-RU" sz="4000" u="none" dirty="0"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npo00003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" b="7"/>
          <a:stretch/>
        </p:blipFill>
        <p:spPr bwMode="auto">
          <a:xfrm>
            <a:off x="3464416" y="1594500"/>
            <a:ext cx="2331720" cy="2770604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  <a:extLst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380807" y="952039"/>
            <a:ext cx="2079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135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i="0" u="none" dirty="0">
                <a:solidFill>
                  <a:schemeClr val="bg2">
                    <a:lumMod val="65000"/>
                    <a:lumOff val="35000"/>
                  </a:schemeClr>
                </a:solidFill>
              </a:rPr>
              <a:t>Технология </a:t>
            </a:r>
            <a:r>
              <a:rPr lang="en-US" sz="1400" b="1" i="0" u="none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TEL (</a:t>
            </a:r>
            <a:r>
              <a:rPr lang="ru-RU" sz="1400" u="none" dirty="0">
                <a:solidFill>
                  <a:schemeClr val="bg2">
                    <a:lumMod val="65000"/>
                    <a:lumOff val="35000"/>
                  </a:schemeClr>
                </a:solidFill>
              </a:rPr>
              <a:t>с</a:t>
            </a:r>
            <a:r>
              <a:rPr lang="ru-RU" sz="1400" b="1" i="0" u="none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текловолокно)</a:t>
            </a:r>
            <a:endParaRPr lang="en-US" sz="1400" b="1" i="0" u="none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608655" y="952039"/>
            <a:ext cx="20812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135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i="0" u="none" dirty="0">
                <a:solidFill>
                  <a:schemeClr val="bg2">
                    <a:lumMod val="65000"/>
                    <a:lumOff val="35000"/>
                  </a:schemeClr>
                </a:solidFill>
              </a:rPr>
              <a:t>Технология </a:t>
            </a:r>
            <a:r>
              <a:rPr lang="en-US" sz="1400" b="1" i="0" u="none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THA</a:t>
            </a:r>
            <a:r>
              <a:rPr lang="ru-RU" sz="1400" b="1" i="0" u="none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1400" b="1" i="0" u="none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ULTIMATE)</a:t>
            </a:r>
            <a:endParaRPr lang="en-US" sz="1400" b="1" i="0" u="none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8" descr="446330810@09112009-0C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51"/>
          <a:stretch>
            <a:fillRect/>
          </a:stretch>
        </p:blipFill>
        <p:spPr bwMode="auto">
          <a:xfrm>
            <a:off x="684213" y="1412279"/>
            <a:ext cx="2098675" cy="309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446330810@09112009-0C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1" t="1950" b="2344"/>
          <a:stretch>
            <a:fillRect/>
          </a:stretch>
        </p:blipFill>
        <p:spPr bwMode="auto">
          <a:xfrm>
            <a:off x="6299398" y="1484784"/>
            <a:ext cx="230505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39514" y="961564"/>
            <a:ext cx="20812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135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i="0" u="none" dirty="0">
                <a:solidFill>
                  <a:schemeClr val="bg2">
                    <a:lumMod val="65000"/>
                    <a:lumOff val="35000"/>
                  </a:schemeClr>
                </a:solidFill>
              </a:rPr>
              <a:t>Технология </a:t>
            </a:r>
            <a:r>
              <a:rPr lang="en-US" sz="1400" b="1" i="0" u="none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REX</a:t>
            </a:r>
            <a:r>
              <a:rPr lang="ru-RU" sz="1400" b="1" i="0" u="none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 (каменна</a:t>
            </a:r>
            <a:r>
              <a:rPr lang="ru-RU" sz="1400" u="none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я вата)</a:t>
            </a:r>
            <a:endParaRPr lang="en-US" sz="1400" b="1" i="0" u="none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4535249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ISOTEC</a:t>
            </a:r>
            <a:r>
              <a:rPr lang="en-US" sz="16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– </a:t>
            </a:r>
            <a:r>
              <a:rPr lang="ru-RU" sz="1600" u="non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это полный спектр технологических возможностей производства минеральной ваты </a:t>
            </a:r>
            <a:r>
              <a:rPr lang="en-US" sz="16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6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технологии </a:t>
            </a:r>
            <a:r>
              <a:rPr lang="en-US" sz="16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REX, TEL, THA) </a:t>
            </a:r>
            <a:r>
              <a:rPr lang="ru-RU" sz="16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– </a:t>
            </a:r>
            <a:r>
              <a:rPr lang="ru-RU" sz="1600" u="non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начиная от высокотехнологичных вагранок и ванных печей, заканчивая фильерно-дутьевым способом производства волокна из расплава базальтовых пород. </a:t>
            </a:r>
            <a:endParaRPr lang="en-US" sz="1600" u="none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u="non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6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золяционные материалы </a:t>
            </a:r>
            <a:r>
              <a:rPr lang="en-US" sz="16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ISOTEC</a:t>
            </a:r>
            <a:r>
              <a:rPr lang="ru-RU" sz="16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удовлетворяют </a:t>
            </a:r>
            <a:r>
              <a:rPr lang="ru-RU" sz="1600" u="non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самым жестким требованиям </a:t>
            </a:r>
            <a:r>
              <a:rPr lang="ru-RU" sz="16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европейских</a:t>
            </a:r>
            <a:r>
              <a:rPr lang="en-US" sz="16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(EN)</a:t>
            </a:r>
            <a:r>
              <a:rPr lang="ru-RU" sz="16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u="non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и </a:t>
            </a:r>
            <a:r>
              <a:rPr lang="ru-RU" sz="16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российских</a:t>
            </a:r>
            <a:r>
              <a:rPr lang="en-US" sz="16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16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ГОСТ, СНиП</a:t>
            </a:r>
            <a:r>
              <a:rPr lang="en-US" sz="16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)</a:t>
            </a:r>
            <a:r>
              <a:rPr lang="ru-RU" sz="16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u="non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нормативных документов. </a:t>
            </a:r>
          </a:p>
        </p:txBody>
      </p:sp>
    </p:spTree>
    <p:extLst>
      <p:ext uri="{BB962C8B-B14F-4D97-AF65-F5344CB8AC3E}">
        <p14:creationId xmlns:p14="http://schemas.microsoft.com/office/powerpoint/2010/main" val="174482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6924551" y="6237312"/>
            <a:ext cx="2101599" cy="47667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8816" y="908720"/>
            <a:ext cx="7979648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sz="16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Технологические </a:t>
            </a:r>
            <a:r>
              <a:rPr lang="ru-RU" sz="1600" u="non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возможности производства ISOTEC позволяют </a:t>
            </a:r>
            <a:r>
              <a:rPr lang="ru-RU" sz="16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клиентам </a:t>
            </a:r>
            <a:r>
              <a:rPr lang="ru-RU" sz="1600" u="non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компании возможность оптимального выбора изоляционного </a:t>
            </a:r>
            <a:r>
              <a:rPr lang="ru-RU" sz="16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материала.</a:t>
            </a:r>
          </a:p>
          <a:p>
            <a:pPr marL="285750" lvl="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Материалы на основе стекловолокна (</a:t>
            </a:r>
            <a:r>
              <a:rPr lang="en-US" sz="16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TEL-</a:t>
            </a:r>
            <a:r>
              <a:rPr lang="ru-RU" sz="16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технология) – для максимального облегчения конструкции.</a:t>
            </a:r>
          </a:p>
          <a:p>
            <a:pPr marL="285750" lvl="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Материалы на основе каменной ваты (</a:t>
            </a:r>
            <a:r>
              <a:rPr lang="en-US" sz="16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REX-</a:t>
            </a:r>
            <a:r>
              <a:rPr lang="ru-RU" sz="16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технология) – для высоких эксплуатационных температур и огнезащиты</a:t>
            </a:r>
          </a:p>
          <a:p>
            <a:pPr marL="285750" lvl="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Материалы </a:t>
            </a:r>
            <a:r>
              <a:rPr lang="en-US" sz="16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ULTIMATE </a:t>
            </a:r>
            <a:r>
              <a:rPr lang="ru-RU" sz="16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– для высокотехнологичных отраслей промышленности и судостроения</a:t>
            </a:r>
            <a:endParaRPr lang="ru-RU" sz="1600" u="none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77597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000" u="none" dirty="0" smtClean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Широкий продуктовый ряд </a:t>
            </a:r>
            <a:endParaRPr lang="ru-RU" sz="4000" u="none" dirty="0"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255371"/>
            <a:ext cx="1152935" cy="106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"/>
          <a:stretch/>
        </p:blipFill>
        <p:spPr bwMode="auto">
          <a:xfrm>
            <a:off x="680093" y="4391338"/>
            <a:ext cx="1155603" cy="95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l_fi" descr="http://www.arten.com.ua/Pictures/Isover/kim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15" y="4412155"/>
            <a:ext cx="1646237" cy="9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39552" y="3297266"/>
            <a:ext cx="1944216" cy="64633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8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Прошивные маты</a:t>
            </a:r>
            <a:endParaRPr lang="ru-RU" sz="1800" u="none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56384" y="3297266"/>
            <a:ext cx="2468056" cy="64633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8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Гофрированные маты</a:t>
            </a:r>
            <a:endParaRPr lang="ru-RU" sz="1800" u="none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80100" y="3297266"/>
            <a:ext cx="1234028" cy="64633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8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Плиты</a:t>
            </a:r>
          </a:p>
          <a:p>
            <a:pPr lvl="0" algn="ctr"/>
            <a:endParaRPr lang="ru-RU" sz="1800" u="none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25375" y="3298020"/>
            <a:ext cx="2159505" cy="64633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8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Огнезащитные материалы</a:t>
            </a:r>
            <a:endParaRPr lang="ru-RU" sz="1800" u="none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2" name="il_fi" descr="http://t2.gstatic.com/images?q=tbn:ANd9GcSzu2CJLB-_dLZxbjXYxFLnXsOso8TtyyBFRu_8-bAUPRTooCIKIQ&amp;t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555" y="4462593"/>
            <a:ext cx="1505747" cy="1512111"/>
          </a:xfrm>
          <a:prstGeom prst="rect">
            <a:avLst/>
          </a:prstGeom>
          <a:noFill/>
          <a:ln>
            <a:solidFill>
              <a:schemeClr val="bg2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l_fi" descr="http://ogniochronne.pl/image/conlit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480" y="5528211"/>
            <a:ext cx="1348984" cy="1095375"/>
          </a:xfrm>
          <a:prstGeom prst="rect">
            <a:avLst/>
          </a:prstGeom>
          <a:noFill/>
          <a:ln>
            <a:solidFill>
              <a:schemeClr val="bg2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214797" y="4462569"/>
            <a:ext cx="1299331" cy="1066959"/>
          </a:xfrm>
          <a:prstGeom prst="rect">
            <a:avLst/>
          </a:prstGeom>
          <a:noFill/>
          <a:ln>
            <a:solidFill>
              <a:schemeClr val="bg2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l_fi" descr="http://ssi-ent.com/_mod_files/ce_images/eshop/generated/dop21001790_400x284_pc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88942"/>
            <a:ext cx="1701459" cy="1118620"/>
          </a:xfrm>
          <a:prstGeom prst="rect">
            <a:avLst/>
          </a:prstGeom>
          <a:noFill/>
          <a:extLst/>
        </p:spPr>
      </p:pic>
      <p:pic>
        <p:nvPicPr>
          <p:cNvPr id="27" name="Рисунок 26" descr="P:\ПРОДУКТЫ\Техническая изоляция\KLS_K.tif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831" y="5613936"/>
            <a:ext cx="1472565" cy="10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ая прямоугольная выноска 4"/>
          <p:cNvSpPr/>
          <p:nvPr/>
        </p:nvSpPr>
        <p:spPr bwMode="auto">
          <a:xfrm>
            <a:off x="2656384" y="4247322"/>
            <a:ext cx="2239652" cy="2077941"/>
          </a:xfrm>
          <a:prstGeom prst="wedgeRoundRectCallout">
            <a:avLst>
              <a:gd name="adj1" fmla="val -20102"/>
              <a:gd name="adj2" fmla="val -64372"/>
              <a:gd name="adj3" fmla="val 16667"/>
            </a:avLst>
          </a:prstGeom>
          <a:noFill/>
          <a:ln w="9525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 bwMode="auto">
          <a:xfrm>
            <a:off x="525600" y="4247322"/>
            <a:ext cx="2017031" cy="2088232"/>
          </a:xfrm>
          <a:prstGeom prst="wedgeRoundRectCallout">
            <a:avLst>
              <a:gd name="adj1" fmla="val -20102"/>
              <a:gd name="adj2" fmla="val -63705"/>
              <a:gd name="adj3" fmla="val 16667"/>
            </a:avLst>
          </a:prstGeom>
          <a:noFill/>
          <a:ln w="9525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Скругленная прямоугольная выноска 31"/>
          <p:cNvSpPr/>
          <p:nvPr/>
        </p:nvSpPr>
        <p:spPr bwMode="auto">
          <a:xfrm>
            <a:off x="5068652" y="4257613"/>
            <a:ext cx="1564744" cy="2293965"/>
          </a:xfrm>
          <a:prstGeom prst="wedgeRoundRectCallout">
            <a:avLst>
              <a:gd name="adj1" fmla="val -20102"/>
              <a:gd name="adj2" fmla="val -64372"/>
              <a:gd name="adj3" fmla="val 16667"/>
            </a:avLst>
          </a:prstGeom>
          <a:noFill/>
          <a:ln w="9525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Скругленная прямоугольная выноска 32"/>
          <p:cNvSpPr/>
          <p:nvPr/>
        </p:nvSpPr>
        <p:spPr bwMode="auto">
          <a:xfrm>
            <a:off x="6751672" y="4247322"/>
            <a:ext cx="2133208" cy="2448272"/>
          </a:xfrm>
          <a:prstGeom prst="wedgeRoundRectCallout">
            <a:avLst>
              <a:gd name="adj1" fmla="val -17381"/>
              <a:gd name="adj2" fmla="val -62895"/>
              <a:gd name="adj3" fmla="val 16667"/>
            </a:avLst>
          </a:prstGeom>
          <a:noFill/>
          <a:ln w="9525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8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77597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000" u="none" dirty="0" smtClean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Волокно высочайшего качества</a:t>
            </a:r>
            <a:endParaRPr lang="ru-RU" sz="4000" u="none" dirty="0"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24744"/>
            <a:ext cx="7906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sz="1800" u="non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Тщательно подобранные рецепты, </a:t>
            </a:r>
            <a:r>
              <a:rPr lang="ru-RU" sz="18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1800" u="non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сочетании с точной настройкой оборудования позволяют получать высококачественное волокно. 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00221" y="2220130"/>
            <a:ext cx="3865563" cy="3123267"/>
          </a:xfrm>
          <a:prstGeom prst="rect">
            <a:avLst/>
          </a:prstGeom>
        </p:spPr>
        <p:txBody>
          <a:bodyPr/>
          <a:lstStyle>
            <a:lvl1pPr marL="7938" indent="-7938" algn="l" defTabSz="200025" rtl="0" eaLnBrk="0" fontAlgn="base" hangingPunct="0">
              <a:lnSpc>
                <a:spcPts val="2400"/>
              </a:lnSpc>
              <a:spcBef>
                <a:spcPts val="13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tabLst>
                <a:tab pos="177800" algn="l"/>
              </a:tabLst>
              <a:defRPr kumimoji="1" sz="1900">
                <a:solidFill>
                  <a:srgbClr val="6C6F72"/>
                </a:solidFill>
                <a:latin typeface="+mn-lt"/>
                <a:ea typeface="+mn-ea"/>
                <a:cs typeface="+mn-cs"/>
              </a:defRPr>
            </a:lvl1pPr>
            <a:lvl2pPr marL="442913" indent="-257175" algn="l" defTabSz="200025" rtl="0" eaLnBrk="0" fontAlgn="base" hangingPunct="0">
              <a:lnSpc>
                <a:spcPts val="1900"/>
              </a:lnSpc>
              <a:spcBef>
                <a:spcPct val="20000"/>
              </a:spcBef>
              <a:spcAft>
                <a:spcPts val="300"/>
              </a:spcAft>
              <a:buClr>
                <a:srgbClr val="F6DC01"/>
              </a:buClr>
              <a:buSzPct val="140000"/>
              <a:buFont typeface="Times" pitchFamily="18" charset="0"/>
              <a:buChar char="•"/>
              <a:tabLst>
                <a:tab pos="177800" algn="l"/>
              </a:tabLst>
              <a:defRPr kumimoji="1" sz="1500" b="1">
                <a:solidFill>
                  <a:srgbClr val="6C6F72"/>
                </a:solidFill>
                <a:latin typeface="+mn-lt"/>
              </a:defRPr>
            </a:lvl2pPr>
            <a:lvl3pPr marL="739775" indent="-119063" algn="l" defTabSz="200025" rtl="0" eaLnBrk="0" fontAlgn="base" hangingPunct="0">
              <a:lnSpc>
                <a:spcPts val="1488"/>
              </a:lnSpc>
              <a:spcBef>
                <a:spcPts val="375"/>
              </a:spcBef>
              <a:spcAft>
                <a:spcPct val="0"/>
              </a:spcAft>
              <a:buFont typeface="Monotype Sorts" charset="2"/>
              <a:buChar char=""/>
              <a:tabLst>
                <a:tab pos="177800" algn="l"/>
              </a:tabLst>
              <a:defRPr kumimoji="1" sz="1400">
                <a:solidFill>
                  <a:srgbClr val="6C6F72"/>
                </a:solidFill>
                <a:latin typeface="+mn-lt"/>
              </a:defRPr>
            </a:lvl3pPr>
            <a:lvl4pPr marL="1155700" indent="-171450" algn="l" defTabSz="200025" rtl="0" eaLnBrk="0" fontAlgn="base" hangingPunct="0">
              <a:lnSpc>
                <a:spcPts val="1488"/>
              </a:lnSpc>
              <a:spcBef>
                <a:spcPts val="188"/>
              </a:spcBef>
              <a:spcAft>
                <a:spcPct val="0"/>
              </a:spcAft>
              <a:buSzPct val="80000"/>
              <a:buChar char="—"/>
              <a:tabLst>
                <a:tab pos="177800" algn="l"/>
              </a:tabLst>
              <a:defRPr kumimoji="1" sz="1200">
                <a:solidFill>
                  <a:srgbClr val="6C6F72"/>
                </a:solidFill>
                <a:latin typeface="+mn-lt"/>
              </a:defRPr>
            </a:lvl4pPr>
            <a:lvl5pPr marL="1698625" indent="130175" algn="l" defTabSz="200025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77800" algn="l"/>
              </a:tabLst>
              <a:defRPr kumimoji="1" sz="1200" b="1" i="1">
                <a:solidFill>
                  <a:srgbClr val="60C411"/>
                </a:solidFill>
                <a:latin typeface="+mn-lt"/>
              </a:defRPr>
            </a:lvl5pPr>
            <a:lvl6pPr marL="2155825" algn="l" defTabSz="200025" rtl="0" fontAlgn="base">
              <a:spcBef>
                <a:spcPct val="20000"/>
              </a:spcBef>
              <a:spcAft>
                <a:spcPct val="0"/>
              </a:spcAft>
              <a:tabLst>
                <a:tab pos="177800" algn="l"/>
              </a:tabLst>
              <a:defRPr kumimoji="1" sz="1200" b="1" i="1">
                <a:solidFill>
                  <a:srgbClr val="60C411"/>
                </a:solidFill>
                <a:latin typeface="+mn-lt"/>
              </a:defRPr>
            </a:lvl6pPr>
            <a:lvl7pPr marL="2613025" algn="l" defTabSz="200025" rtl="0" fontAlgn="base">
              <a:spcBef>
                <a:spcPct val="20000"/>
              </a:spcBef>
              <a:spcAft>
                <a:spcPct val="0"/>
              </a:spcAft>
              <a:tabLst>
                <a:tab pos="177800" algn="l"/>
              </a:tabLst>
              <a:defRPr kumimoji="1" sz="1200" b="1" i="1">
                <a:solidFill>
                  <a:srgbClr val="60C411"/>
                </a:solidFill>
                <a:latin typeface="+mn-lt"/>
              </a:defRPr>
            </a:lvl7pPr>
            <a:lvl8pPr marL="3070225" algn="l" defTabSz="200025" rtl="0" fontAlgn="base">
              <a:spcBef>
                <a:spcPct val="20000"/>
              </a:spcBef>
              <a:spcAft>
                <a:spcPct val="0"/>
              </a:spcAft>
              <a:tabLst>
                <a:tab pos="177800" algn="l"/>
              </a:tabLst>
              <a:defRPr kumimoji="1" sz="1200" b="1" i="1">
                <a:solidFill>
                  <a:srgbClr val="60C411"/>
                </a:solidFill>
                <a:latin typeface="+mn-lt"/>
              </a:defRPr>
            </a:lvl8pPr>
            <a:lvl9pPr marL="3527425" algn="l" defTabSz="200025" rtl="0" fontAlgn="base">
              <a:spcBef>
                <a:spcPct val="20000"/>
              </a:spcBef>
              <a:spcAft>
                <a:spcPct val="0"/>
              </a:spcAft>
              <a:tabLst>
                <a:tab pos="177800" algn="l"/>
              </a:tabLst>
              <a:defRPr kumimoji="1" sz="1200" b="1" i="1">
                <a:solidFill>
                  <a:srgbClr val="60C411"/>
                </a:solidFill>
                <a:latin typeface="+mn-lt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1600" u="none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Длинна волокон составляет  от 1мм до 200мм, но 90% всех волокон имеют длину от 3 до 5мм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1600" u="none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Толщина волокна от 3мм до 8мкм, но стандартно мы выпускаем от 3,0 до 4,0 мкм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1600" u="none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Содержание </a:t>
            </a:r>
            <a:r>
              <a:rPr lang="ru-RU" sz="1600" u="none" dirty="0" err="1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неволокнистых</a:t>
            </a:r>
            <a:r>
              <a:rPr lang="ru-RU" sz="1600" u="none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включений 2,5-3,5%</a:t>
            </a:r>
            <a:endParaRPr lang="ru-RU" sz="1600" u="none" dirty="0">
              <a:solidFill>
                <a:schemeClr val="bg2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2863199" y="5350453"/>
            <a:ext cx="2012280" cy="780948"/>
            <a:chOff x="1264" y="3277"/>
            <a:chExt cx="1266" cy="492"/>
          </a:xfrm>
        </p:grpSpPr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1267" y="3662"/>
              <a:ext cx="1263" cy="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6"/>
            <p:cNvSpPr>
              <a:spLocks/>
            </p:cNvSpPr>
            <p:nvPr/>
          </p:nvSpPr>
          <p:spPr bwMode="auto">
            <a:xfrm>
              <a:off x="1264" y="3664"/>
              <a:ext cx="105" cy="105"/>
            </a:xfrm>
            <a:custGeom>
              <a:avLst/>
              <a:gdLst/>
              <a:ahLst/>
              <a:cxnLst>
                <a:cxn ang="0">
                  <a:pos x="492" y="0"/>
                </a:cxn>
                <a:cxn ang="0">
                  <a:pos x="0" y="492"/>
                </a:cxn>
                <a:cxn ang="0">
                  <a:pos x="34" y="527"/>
                </a:cxn>
                <a:cxn ang="0">
                  <a:pos x="526" y="35"/>
                </a:cxn>
                <a:cxn ang="0">
                  <a:pos x="492" y="0"/>
                </a:cxn>
              </a:cxnLst>
              <a:rect l="0" t="0" r="r" b="b"/>
              <a:pathLst>
                <a:path w="526" h="527">
                  <a:moveTo>
                    <a:pt x="492" y="0"/>
                  </a:moveTo>
                  <a:lnTo>
                    <a:pt x="0" y="492"/>
                  </a:lnTo>
                  <a:lnTo>
                    <a:pt x="34" y="527"/>
                  </a:lnTo>
                  <a:lnTo>
                    <a:pt x="526" y="35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7"/>
            <p:cNvSpPr>
              <a:spLocks/>
            </p:cNvSpPr>
            <p:nvPr/>
          </p:nvSpPr>
          <p:spPr bwMode="auto">
            <a:xfrm>
              <a:off x="1418" y="3664"/>
              <a:ext cx="105" cy="105"/>
            </a:xfrm>
            <a:custGeom>
              <a:avLst/>
              <a:gdLst/>
              <a:ahLst/>
              <a:cxnLst>
                <a:cxn ang="0">
                  <a:pos x="492" y="0"/>
                </a:cxn>
                <a:cxn ang="0">
                  <a:pos x="0" y="492"/>
                </a:cxn>
                <a:cxn ang="0">
                  <a:pos x="35" y="527"/>
                </a:cxn>
                <a:cxn ang="0">
                  <a:pos x="527" y="35"/>
                </a:cxn>
                <a:cxn ang="0">
                  <a:pos x="492" y="0"/>
                </a:cxn>
              </a:cxnLst>
              <a:rect l="0" t="0" r="r" b="b"/>
              <a:pathLst>
                <a:path w="527" h="527">
                  <a:moveTo>
                    <a:pt x="492" y="0"/>
                  </a:moveTo>
                  <a:lnTo>
                    <a:pt x="0" y="492"/>
                  </a:lnTo>
                  <a:lnTo>
                    <a:pt x="35" y="527"/>
                  </a:lnTo>
                  <a:lnTo>
                    <a:pt x="527" y="35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8"/>
            <p:cNvSpPr>
              <a:spLocks/>
            </p:cNvSpPr>
            <p:nvPr/>
          </p:nvSpPr>
          <p:spPr bwMode="auto">
            <a:xfrm>
              <a:off x="1572" y="3664"/>
              <a:ext cx="105" cy="105"/>
            </a:xfrm>
            <a:custGeom>
              <a:avLst/>
              <a:gdLst/>
              <a:ahLst/>
              <a:cxnLst>
                <a:cxn ang="0">
                  <a:pos x="492" y="0"/>
                </a:cxn>
                <a:cxn ang="0">
                  <a:pos x="0" y="492"/>
                </a:cxn>
                <a:cxn ang="0">
                  <a:pos x="33" y="527"/>
                </a:cxn>
                <a:cxn ang="0">
                  <a:pos x="526" y="35"/>
                </a:cxn>
                <a:cxn ang="0">
                  <a:pos x="492" y="0"/>
                </a:cxn>
              </a:cxnLst>
              <a:rect l="0" t="0" r="r" b="b"/>
              <a:pathLst>
                <a:path w="526" h="527">
                  <a:moveTo>
                    <a:pt x="492" y="0"/>
                  </a:moveTo>
                  <a:lnTo>
                    <a:pt x="0" y="492"/>
                  </a:lnTo>
                  <a:lnTo>
                    <a:pt x="33" y="527"/>
                  </a:lnTo>
                  <a:lnTo>
                    <a:pt x="526" y="35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9"/>
            <p:cNvSpPr>
              <a:spLocks/>
            </p:cNvSpPr>
            <p:nvPr/>
          </p:nvSpPr>
          <p:spPr bwMode="auto">
            <a:xfrm>
              <a:off x="1725" y="3664"/>
              <a:ext cx="105" cy="105"/>
            </a:xfrm>
            <a:custGeom>
              <a:avLst/>
              <a:gdLst/>
              <a:ahLst/>
              <a:cxnLst>
                <a:cxn ang="0">
                  <a:pos x="492" y="0"/>
                </a:cxn>
                <a:cxn ang="0">
                  <a:pos x="0" y="492"/>
                </a:cxn>
                <a:cxn ang="0">
                  <a:pos x="35" y="527"/>
                </a:cxn>
                <a:cxn ang="0">
                  <a:pos x="526" y="35"/>
                </a:cxn>
                <a:cxn ang="0">
                  <a:pos x="492" y="0"/>
                </a:cxn>
              </a:cxnLst>
              <a:rect l="0" t="0" r="r" b="b"/>
              <a:pathLst>
                <a:path w="526" h="527">
                  <a:moveTo>
                    <a:pt x="492" y="0"/>
                  </a:moveTo>
                  <a:lnTo>
                    <a:pt x="0" y="492"/>
                  </a:lnTo>
                  <a:lnTo>
                    <a:pt x="35" y="527"/>
                  </a:lnTo>
                  <a:lnTo>
                    <a:pt x="526" y="35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0"/>
            <p:cNvSpPr>
              <a:spLocks/>
            </p:cNvSpPr>
            <p:nvPr/>
          </p:nvSpPr>
          <p:spPr bwMode="auto">
            <a:xfrm>
              <a:off x="1879" y="3664"/>
              <a:ext cx="105" cy="105"/>
            </a:xfrm>
            <a:custGeom>
              <a:avLst/>
              <a:gdLst/>
              <a:ahLst/>
              <a:cxnLst>
                <a:cxn ang="0">
                  <a:pos x="491" y="0"/>
                </a:cxn>
                <a:cxn ang="0">
                  <a:pos x="0" y="492"/>
                </a:cxn>
                <a:cxn ang="0">
                  <a:pos x="34" y="527"/>
                </a:cxn>
                <a:cxn ang="0">
                  <a:pos x="526" y="35"/>
                </a:cxn>
                <a:cxn ang="0">
                  <a:pos x="491" y="0"/>
                </a:cxn>
              </a:cxnLst>
              <a:rect l="0" t="0" r="r" b="b"/>
              <a:pathLst>
                <a:path w="526" h="527">
                  <a:moveTo>
                    <a:pt x="491" y="0"/>
                  </a:moveTo>
                  <a:lnTo>
                    <a:pt x="0" y="492"/>
                  </a:lnTo>
                  <a:lnTo>
                    <a:pt x="34" y="527"/>
                  </a:lnTo>
                  <a:lnTo>
                    <a:pt x="526" y="35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2033" y="3664"/>
              <a:ext cx="105" cy="105"/>
            </a:xfrm>
            <a:custGeom>
              <a:avLst/>
              <a:gdLst/>
              <a:ahLst/>
              <a:cxnLst>
                <a:cxn ang="0">
                  <a:pos x="492" y="0"/>
                </a:cxn>
                <a:cxn ang="0">
                  <a:pos x="0" y="492"/>
                </a:cxn>
                <a:cxn ang="0">
                  <a:pos x="35" y="527"/>
                </a:cxn>
                <a:cxn ang="0">
                  <a:pos x="526" y="35"/>
                </a:cxn>
                <a:cxn ang="0">
                  <a:pos x="492" y="0"/>
                </a:cxn>
              </a:cxnLst>
              <a:rect l="0" t="0" r="r" b="b"/>
              <a:pathLst>
                <a:path w="526" h="527">
                  <a:moveTo>
                    <a:pt x="492" y="0"/>
                  </a:moveTo>
                  <a:lnTo>
                    <a:pt x="0" y="492"/>
                  </a:lnTo>
                  <a:lnTo>
                    <a:pt x="35" y="527"/>
                  </a:lnTo>
                  <a:lnTo>
                    <a:pt x="526" y="35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2187" y="3664"/>
              <a:ext cx="105" cy="105"/>
            </a:xfrm>
            <a:custGeom>
              <a:avLst/>
              <a:gdLst/>
              <a:ahLst/>
              <a:cxnLst>
                <a:cxn ang="0">
                  <a:pos x="491" y="0"/>
                </a:cxn>
                <a:cxn ang="0">
                  <a:pos x="0" y="492"/>
                </a:cxn>
                <a:cxn ang="0">
                  <a:pos x="34" y="527"/>
                </a:cxn>
                <a:cxn ang="0">
                  <a:pos x="526" y="35"/>
                </a:cxn>
                <a:cxn ang="0">
                  <a:pos x="491" y="0"/>
                </a:cxn>
              </a:cxnLst>
              <a:rect l="0" t="0" r="r" b="b"/>
              <a:pathLst>
                <a:path w="526" h="527">
                  <a:moveTo>
                    <a:pt x="491" y="0"/>
                  </a:moveTo>
                  <a:lnTo>
                    <a:pt x="0" y="492"/>
                  </a:lnTo>
                  <a:lnTo>
                    <a:pt x="34" y="527"/>
                  </a:lnTo>
                  <a:lnTo>
                    <a:pt x="526" y="35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>
              <a:off x="2340" y="3664"/>
              <a:ext cx="105" cy="105"/>
            </a:xfrm>
            <a:custGeom>
              <a:avLst/>
              <a:gdLst/>
              <a:ahLst/>
              <a:cxnLst>
                <a:cxn ang="0">
                  <a:pos x="492" y="0"/>
                </a:cxn>
                <a:cxn ang="0">
                  <a:pos x="0" y="492"/>
                </a:cxn>
                <a:cxn ang="0">
                  <a:pos x="34" y="527"/>
                </a:cxn>
                <a:cxn ang="0">
                  <a:pos x="526" y="35"/>
                </a:cxn>
                <a:cxn ang="0">
                  <a:pos x="492" y="0"/>
                </a:cxn>
              </a:cxnLst>
              <a:rect l="0" t="0" r="r" b="b"/>
              <a:pathLst>
                <a:path w="526" h="527">
                  <a:moveTo>
                    <a:pt x="492" y="0"/>
                  </a:moveTo>
                  <a:lnTo>
                    <a:pt x="0" y="492"/>
                  </a:lnTo>
                  <a:lnTo>
                    <a:pt x="34" y="527"/>
                  </a:lnTo>
                  <a:lnTo>
                    <a:pt x="526" y="35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16" name="Picture 2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34" y="3277"/>
              <a:ext cx="390" cy="390"/>
            </a:xfrm>
            <a:prstGeom prst="rect">
              <a:avLst/>
            </a:prstGeom>
            <a:noFill/>
          </p:spPr>
        </p:pic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1434" y="3277"/>
              <a:ext cx="390" cy="390"/>
            </a:xfrm>
            <a:custGeom>
              <a:avLst/>
              <a:gdLst/>
              <a:ahLst/>
              <a:cxnLst>
                <a:cxn ang="0">
                  <a:pos x="1073" y="5"/>
                </a:cxn>
                <a:cxn ang="0">
                  <a:pos x="1217" y="32"/>
                </a:cxn>
                <a:cxn ang="0">
                  <a:pos x="1353" y="77"/>
                </a:cxn>
                <a:cxn ang="0">
                  <a:pos x="1479" y="142"/>
                </a:cxn>
                <a:cxn ang="0">
                  <a:pos x="1593" y="223"/>
                </a:cxn>
                <a:cxn ang="0">
                  <a:pos x="1695" y="321"/>
                </a:cxn>
                <a:cxn ang="0">
                  <a:pos x="1782" y="431"/>
                </a:cxn>
                <a:cxn ang="0">
                  <a:pos x="1852" y="553"/>
                </a:cxn>
                <a:cxn ang="0">
                  <a:pos x="1904" y="686"/>
                </a:cxn>
                <a:cxn ang="0">
                  <a:pos x="1937" y="827"/>
                </a:cxn>
                <a:cxn ang="0">
                  <a:pos x="1948" y="975"/>
                </a:cxn>
                <a:cxn ang="0">
                  <a:pos x="1937" y="1124"/>
                </a:cxn>
                <a:cxn ang="0">
                  <a:pos x="1904" y="1265"/>
                </a:cxn>
                <a:cxn ang="0">
                  <a:pos x="1852" y="1398"/>
                </a:cxn>
                <a:cxn ang="0">
                  <a:pos x="1782" y="1520"/>
                </a:cxn>
                <a:cxn ang="0">
                  <a:pos x="1695" y="1631"/>
                </a:cxn>
                <a:cxn ang="0">
                  <a:pos x="1593" y="1728"/>
                </a:cxn>
                <a:cxn ang="0">
                  <a:pos x="1479" y="1809"/>
                </a:cxn>
                <a:cxn ang="0">
                  <a:pos x="1353" y="1874"/>
                </a:cxn>
                <a:cxn ang="0">
                  <a:pos x="1217" y="1920"/>
                </a:cxn>
                <a:cxn ang="0">
                  <a:pos x="1073" y="1946"/>
                </a:cxn>
                <a:cxn ang="0">
                  <a:pos x="924" y="1949"/>
                </a:cxn>
                <a:cxn ang="0">
                  <a:pos x="778" y="1931"/>
                </a:cxn>
                <a:cxn ang="0">
                  <a:pos x="639" y="1892"/>
                </a:cxn>
                <a:cxn ang="0">
                  <a:pos x="510" y="1833"/>
                </a:cxn>
                <a:cxn ang="0">
                  <a:pos x="392" y="1757"/>
                </a:cxn>
                <a:cxn ang="0">
                  <a:pos x="285" y="1665"/>
                </a:cxn>
                <a:cxn ang="0">
                  <a:pos x="193" y="1559"/>
                </a:cxn>
                <a:cxn ang="0">
                  <a:pos x="117" y="1440"/>
                </a:cxn>
                <a:cxn ang="0">
                  <a:pos x="59" y="1310"/>
                </a:cxn>
                <a:cxn ang="0">
                  <a:pos x="20" y="1172"/>
                </a:cxn>
                <a:cxn ang="0">
                  <a:pos x="1" y="1026"/>
                </a:cxn>
                <a:cxn ang="0">
                  <a:pos x="5" y="876"/>
                </a:cxn>
                <a:cxn ang="0">
                  <a:pos x="30" y="733"/>
                </a:cxn>
                <a:cxn ang="0">
                  <a:pos x="77" y="597"/>
                </a:cxn>
                <a:cxn ang="0">
                  <a:pos x="141" y="471"/>
                </a:cxn>
                <a:cxn ang="0">
                  <a:pos x="223" y="356"/>
                </a:cxn>
                <a:cxn ang="0">
                  <a:pos x="319" y="254"/>
                </a:cxn>
                <a:cxn ang="0">
                  <a:pos x="429" y="167"/>
                </a:cxn>
                <a:cxn ang="0">
                  <a:pos x="552" y="96"/>
                </a:cxn>
                <a:cxn ang="0">
                  <a:pos x="685" y="45"/>
                </a:cxn>
                <a:cxn ang="0">
                  <a:pos x="826" y="11"/>
                </a:cxn>
                <a:cxn ang="0">
                  <a:pos x="974" y="0"/>
                </a:cxn>
              </a:cxnLst>
              <a:rect l="0" t="0" r="r" b="b"/>
              <a:pathLst>
                <a:path w="1948" h="1951">
                  <a:moveTo>
                    <a:pt x="974" y="0"/>
                  </a:moveTo>
                  <a:lnTo>
                    <a:pt x="1023" y="2"/>
                  </a:lnTo>
                  <a:lnTo>
                    <a:pt x="1073" y="5"/>
                  </a:lnTo>
                  <a:lnTo>
                    <a:pt x="1122" y="11"/>
                  </a:lnTo>
                  <a:lnTo>
                    <a:pt x="1169" y="20"/>
                  </a:lnTo>
                  <a:lnTo>
                    <a:pt x="1217" y="32"/>
                  </a:lnTo>
                  <a:lnTo>
                    <a:pt x="1263" y="45"/>
                  </a:lnTo>
                  <a:lnTo>
                    <a:pt x="1308" y="60"/>
                  </a:lnTo>
                  <a:lnTo>
                    <a:pt x="1353" y="77"/>
                  </a:lnTo>
                  <a:lnTo>
                    <a:pt x="1395" y="96"/>
                  </a:lnTo>
                  <a:lnTo>
                    <a:pt x="1438" y="119"/>
                  </a:lnTo>
                  <a:lnTo>
                    <a:pt x="1479" y="142"/>
                  </a:lnTo>
                  <a:lnTo>
                    <a:pt x="1518" y="167"/>
                  </a:lnTo>
                  <a:lnTo>
                    <a:pt x="1557" y="195"/>
                  </a:lnTo>
                  <a:lnTo>
                    <a:pt x="1593" y="223"/>
                  </a:lnTo>
                  <a:lnTo>
                    <a:pt x="1629" y="254"/>
                  </a:lnTo>
                  <a:lnTo>
                    <a:pt x="1662" y="286"/>
                  </a:lnTo>
                  <a:lnTo>
                    <a:pt x="1695" y="321"/>
                  </a:lnTo>
                  <a:lnTo>
                    <a:pt x="1725" y="356"/>
                  </a:lnTo>
                  <a:lnTo>
                    <a:pt x="1754" y="393"/>
                  </a:lnTo>
                  <a:lnTo>
                    <a:pt x="1782" y="431"/>
                  </a:lnTo>
                  <a:lnTo>
                    <a:pt x="1807" y="471"/>
                  </a:lnTo>
                  <a:lnTo>
                    <a:pt x="1830" y="511"/>
                  </a:lnTo>
                  <a:lnTo>
                    <a:pt x="1852" y="553"/>
                  </a:lnTo>
                  <a:lnTo>
                    <a:pt x="1871" y="597"/>
                  </a:lnTo>
                  <a:lnTo>
                    <a:pt x="1889" y="641"/>
                  </a:lnTo>
                  <a:lnTo>
                    <a:pt x="1904" y="686"/>
                  </a:lnTo>
                  <a:lnTo>
                    <a:pt x="1918" y="733"/>
                  </a:lnTo>
                  <a:lnTo>
                    <a:pt x="1929" y="779"/>
                  </a:lnTo>
                  <a:lnTo>
                    <a:pt x="1937" y="827"/>
                  </a:lnTo>
                  <a:lnTo>
                    <a:pt x="1943" y="876"/>
                  </a:lnTo>
                  <a:lnTo>
                    <a:pt x="1947" y="925"/>
                  </a:lnTo>
                  <a:lnTo>
                    <a:pt x="1948" y="975"/>
                  </a:lnTo>
                  <a:lnTo>
                    <a:pt x="1947" y="1026"/>
                  </a:lnTo>
                  <a:lnTo>
                    <a:pt x="1943" y="1076"/>
                  </a:lnTo>
                  <a:lnTo>
                    <a:pt x="1937" y="1124"/>
                  </a:lnTo>
                  <a:lnTo>
                    <a:pt x="1929" y="1172"/>
                  </a:lnTo>
                  <a:lnTo>
                    <a:pt x="1918" y="1219"/>
                  </a:lnTo>
                  <a:lnTo>
                    <a:pt x="1904" y="1265"/>
                  </a:lnTo>
                  <a:lnTo>
                    <a:pt x="1889" y="1310"/>
                  </a:lnTo>
                  <a:lnTo>
                    <a:pt x="1871" y="1355"/>
                  </a:lnTo>
                  <a:lnTo>
                    <a:pt x="1852" y="1398"/>
                  </a:lnTo>
                  <a:lnTo>
                    <a:pt x="1830" y="1440"/>
                  </a:lnTo>
                  <a:lnTo>
                    <a:pt x="1807" y="1481"/>
                  </a:lnTo>
                  <a:lnTo>
                    <a:pt x="1782" y="1520"/>
                  </a:lnTo>
                  <a:lnTo>
                    <a:pt x="1754" y="1559"/>
                  </a:lnTo>
                  <a:lnTo>
                    <a:pt x="1725" y="1595"/>
                  </a:lnTo>
                  <a:lnTo>
                    <a:pt x="1695" y="1631"/>
                  </a:lnTo>
                  <a:lnTo>
                    <a:pt x="1662" y="1665"/>
                  </a:lnTo>
                  <a:lnTo>
                    <a:pt x="1629" y="1697"/>
                  </a:lnTo>
                  <a:lnTo>
                    <a:pt x="1593" y="1728"/>
                  </a:lnTo>
                  <a:lnTo>
                    <a:pt x="1557" y="1757"/>
                  </a:lnTo>
                  <a:lnTo>
                    <a:pt x="1518" y="1784"/>
                  </a:lnTo>
                  <a:lnTo>
                    <a:pt x="1479" y="1809"/>
                  </a:lnTo>
                  <a:lnTo>
                    <a:pt x="1438" y="1833"/>
                  </a:lnTo>
                  <a:lnTo>
                    <a:pt x="1395" y="1855"/>
                  </a:lnTo>
                  <a:lnTo>
                    <a:pt x="1353" y="1874"/>
                  </a:lnTo>
                  <a:lnTo>
                    <a:pt x="1308" y="1892"/>
                  </a:lnTo>
                  <a:lnTo>
                    <a:pt x="1263" y="1907"/>
                  </a:lnTo>
                  <a:lnTo>
                    <a:pt x="1217" y="1920"/>
                  </a:lnTo>
                  <a:lnTo>
                    <a:pt x="1169" y="1931"/>
                  </a:lnTo>
                  <a:lnTo>
                    <a:pt x="1122" y="1940"/>
                  </a:lnTo>
                  <a:lnTo>
                    <a:pt x="1073" y="1946"/>
                  </a:lnTo>
                  <a:lnTo>
                    <a:pt x="1023" y="1949"/>
                  </a:lnTo>
                  <a:lnTo>
                    <a:pt x="974" y="1951"/>
                  </a:lnTo>
                  <a:lnTo>
                    <a:pt x="924" y="1949"/>
                  </a:lnTo>
                  <a:lnTo>
                    <a:pt x="874" y="1946"/>
                  </a:lnTo>
                  <a:lnTo>
                    <a:pt x="826" y="1940"/>
                  </a:lnTo>
                  <a:lnTo>
                    <a:pt x="778" y="1931"/>
                  </a:lnTo>
                  <a:lnTo>
                    <a:pt x="730" y="1920"/>
                  </a:lnTo>
                  <a:lnTo>
                    <a:pt x="685" y="1907"/>
                  </a:lnTo>
                  <a:lnTo>
                    <a:pt x="639" y="1892"/>
                  </a:lnTo>
                  <a:lnTo>
                    <a:pt x="596" y="1874"/>
                  </a:lnTo>
                  <a:lnTo>
                    <a:pt x="552" y="1855"/>
                  </a:lnTo>
                  <a:lnTo>
                    <a:pt x="510" y="1833"/>
                  </a:lnTo>
                  <a:lnTo>
                    <a:pt x="469" y="1809"/>
                  </a:lnTo>
                  <a:lnTo>
                    <a:pt x="429" y="1784"/>
                  </a:lnTo>
                  <a:lnTo>
                    <a:pt x="392" y="1757"/>
                  </a:lnTo>
                  <a:lnTo>
                    <a:pt x="354" y="1728"/>
                  </a:lnTo>
                  <a:lnTo>
                    <a:pt x="319" y="1697"/>
                  </a:lnTo>
                  <a:lnTo>
                    <a:pt x="285" y="1665"/>
                  </a:lnTo>
                  <a:lnTo>
                    <a:pt x="253" y="1631"/>
                  </a:lnTo>
                  <a:lnTo>
                    <a:pt x="223" y="1595"/>
                  </a:lnTo>
                  <a:lnTo>
                    <a:pt x="193" y="1559"/>
                  </a:lnTo>
                  <a:lnTo>
                    <a:pt x="167" y="1520"/>
                  </a:lnTo>
                  <a:lnTo>
                    <a:pt x="141" y="1481"/>
                  </a:lnTo>
                  <a:lnTo>
                    <a:pt x="117" y="1440"/>
                  </a:lnTo>
                  <a:lnTo>
                    <a:pt x="96" y="1398"/>
                  </a:lnTo>
                  <a:lnTo>
                    <a:pt x="77" y="1355"/>
                  </a:lnTo>
                  <a:lnTo>
                    <a:pt x="59" y="1310"/>
                  </a:lnTo>
                  <a:lnTo>
                    <a:pt x="43" y="1265"/>
                  </a:lnTo>
                  <a:lnTo>
                    <a:pt x="30" y="1219"/>
                  </a:lnTo>
                  <a:lnTo>
                    <a:pt x="20" y="1172"/>
                  </a:lnTo>
                  <a:lnTo>
                    <a:pt x="11" y="1124"/>
                  </a:lnTo>
                  <a:lnTo>
                    <a:pt x="5" y="1076"/>
                  </a:lnTo>
                  <a:lnTo>
                    <a:pt x="1" y="1026"/>
                  </a:lnTo>
                  <a:lnTo>
                    <a:pt x="0" y="975"/>
                  </a:lnTo>
                  <a:lnTo>
                    <a:pt x="1" y="925"/>
                  </a:lnTo>
                  <a:lnTo>
                    <a:pt x="5" y="876"/>
                  </a:lnTo>
                  <a:lnTo>
                    <a:pt x="11" y="827"/>
                  </a:lnTo>
                  <a:lnTo>
                    <a:pt x="20" y="779"/>
                  </a:lnTo>
                  <a:lnTo>
                    <a:pt x="30" y="733"/>
                  </a:lnTo>
                  <a:lnTo>
                    <a:pt x="43" y="686"/>
                  </a:lnTo>
                  <a:lnTo>
                    <a:pt x="59" y="641"/>
                  </a:lnTo>
                  <a:lnTo>
                    <a:pt x="77" y="597"/>
                  </a:lnTo>
                  <a:lnTo>
                    <a:pt x="96" y="553"/>
                  </a:lnTo>
                  <a:lnTo>
                    <a:pt x="117" y="511"/>
                  </a:lnTo>
                  <a:lnTo>
                    <a:pt x="141" y="471"/>
                  </a:lnTo>
                  <a:lnTo>
                    <a:pt x="167" y="431"/>
                  </a:lnTo>
                  <a:lnTo>
                    <a:pt x="193" y="393"/>
                  </a:lnTo>
                  <a:lnTo>
                    <a:pt x="223" y="356"/>
                  </a:lnTo>
                  <a:lnTo>
                    <a:pt x="253" y="321"/>
                  </a:lnTo>
                  <a:lnTo>
                    <a:pt x="285" y="286"/>
                  </a:lnTo>
                  <a:lnTo>
                    <a:pt x="319" y="254"/>
                  </a:lnTo>
                  <a:lnTo>
                    <a:pt x="354" y="223"/>
                  </a:lnTo>
                  <a:lnTo>
                    <a:pt x="392" y="195"/>
                  </a:lnTo>
                  <a:lnTo>
                    <a:pt x="429" y="167"/>
                  </a:lnTo>
                  <a:lnTo>
                    <a:pt x="469" y="142"/>
                  </a:lnTo>
                  <a:lnTo>
                    <a:pt x="510" y="119"/>
                  </a:lnTo>
                  <a:lnTo>
                    <a:pt x="552" y="96"/>
                  </a:lnTo>
                  <a:lnTo>
                    <a:pt x="596" y="77"/>
                  </a:lnTo>
                  <a:lnTo>
                    <a:pt x="639" y="60"/>
                  </a:lnTo>
                  <a:lnTo>
                    <a:pt x="685" y="45"/>
                  </a:lnTo>
                  <a:lnTo>
                    <a:pt x="730" y="32"/>
                  </a:lnTo>
                  <a:lnTo>
                    <a:pt x="778" y="20"/>
                  </a:lnTo>
                  <a:lnTo>
                    <a:pt x="826" y="11"/>
                  </a:lnTo>
                  <a:lnTo>
                    <a:pt x="874" y="5"/>
                  </a:lnTo>
                  <a:lnTo>
                    <a:pt x="924" y="2"/>
                  </a:lnTo>
                  <a:lnTo>
                    <a:pt x="974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>
              <a:off x="1810" y="3548"/>
              <a:ext cx="65" cy="86"/>
            </a:xfrm>
            <a:custGeom>
              <a:avLst/>
              <a:gdLst/>
              <a:ahLst/>
              <a:cxnLst>
                <a:cxn ang="0">
                  <a:pos x="325" y="431"/>
                </a:cxn>
                <a:cxn ang="0">
                  <a:pos x="323" y="394"/>
                </a:cxn>
                <a:cxn ang="0">
                  <a:pos x="319" y="358"/>
                </a:cxn>
                <a:cxn ang="0">
                  <a:pos x="312" y="322"/>
                </a:cxn>
                <a:cxn ang="0">
                  <a:pos x="302" y="288"/>
                </a:cxn>
                <a:cxn ang="0">
                  <a:pos x="290" y="255"/>
                </a:cxn>
                <a:cxn ang="0">
                  <a:pos x="275" y="223"/>
                </a:cxn>
                <a:cxn ang="0">
                  <a:pos x="258" y="193"/>
                </a:cxn>
                <a:cxn ang="0">
                  <a:pos x="237" y="163"/>
                </a:cxn>
                <a:cxn ang="0">
                  <a:pos x="216" y="136"/>
                </a:cxn>
                <a:cxn ang="0">
                  <a:pos x="193" y="110"/>
                </a:cxn>
                <a:cxn ang="0">
                  <a:pos x="167" y="87"/>
                </a:cxn>
                <a:cxn ang="0">
                  <a:pos x="140" y="65"/>
                </a:cxn>
                <a:cxn ang="0">
                  <a:pos x="112" y="45"/>
                </a:cxn>
                <a:cxn ang="0">
                  <a:pos x="81" y="28"/>
                </a:cxn>
                <a:cxn ang="0">
                  <a:pos x="49" y="13"/>
                </a:cxn>
                <a:cxn ang="0">
                  <a:pos x="16" y="0"/>
                </a:cxn>
                <a:cxn ang="0">
                  <a:pos x="15" y="51"/>
                </a:cxn>
                <a:cxn ang="0">
                  <a:pos x="44" y="64"/>
                </a:cxn>
                <a:cxn ang="0">
                  <a:pos x="72" y="78"/>
                </a:cxn>
                <a:cxn ang="0">
                  <a:pos x="98" y="95"/>
                </a:cxn>
                <a:cxn ang="0">
                  <a:pos x="124" y="113"/>
                </a:cxn>
                <a:cxn ang="0">
                  <a:pos x="147" y="134"/>
                </a:cxn>
                <a:cxn ang="0">
                  <a:pos x="169" y="156"/>
                </a:cxn>
                <a:cxn ang="0">
                  <a:pos x="190" y="179"/>
                </a:cxn>
                <a:cxn ang="0">
                  <a:pos x="208" y="205"/>
                </a:cxn>
                <a:cxn ang="0">
                  <a:pos x="224" y="231"/>
                </a:cxn>
                <a:cxn ang="0">
                  <a:pos x="238" y="260"/>
                </a:cxn>
                <a:cxn ang="0">
                  <a:pos x="250" y="289"/>
                </a:cxn>
                <a:cxn ang="0">
                  <a:pos x="261" y="318"/>
                </a:cxn>
                <a:cxn ang="0">
                  <a:pos x="269" y="350"/>
                </a:cxn>
                <a:cxn ang="0">
                  <a:pos x="274" y="382"/>
                </a:cxn>
                <a:cxn ang="0">
                  <a:pos x="277" y="415"/>
                </a:cxn>
                <a:cxn ang="0">
                  <a:pos x="277" y="431"/>
                </a:cxn>
              </a:cxnLst>
              <a:rect l="0" t="0" r="r" b="b"/>
              <a:pathLst>
                <a:path w="325" h="431">
                  <a:moveTo>
                    <a:pt x="325" y="431"/>
                  </a:moveTo>
                  <a:lnTo>
                    <a:pt x="325" y="431"/>
                  </a:lnTo>
                  <a:lnTo>
                    <a:pt x="324" y="413"/>
                  </a:lnTo>
                  <a:lnTo>
                    <a:pt x="323" y="394"/>
                  </a:lnTo>
                  <a:lnTo>
                    <a:pt x="321" y="376"/>
                  </a:lnTo>
                  <a:lnTo>
                    <a:pt x="319" y="358"/>
                  </a:lnTo>
                  <a:lnTo>
                    <a:pt x="316" y="340"/>
                  </a:lnTo>
                  <a:lnTo>
                    <a:pt x="312" y="322"/>
                  </a:lnTo>
                  <a:lnTo>
                    <a:pt x="307" y="305"/>
                  </a:lnTo>
                  <a:lnTo>
                    <a:pt x="302" y="288"/>
                  </a:lnTo>
                  <a:lnTo>
                    <a:pt x="296" y="272"/>
                  </a:lnTo>
                  <a:lnTo>
                    <a:pt x="290" y="255"/>
                  </a:lnTo>
                  <a:lnTo>
                    <a:pt x="282" y="239"/>
                  </a:lnTo>
                  <a:lnTo>
                    <a:pt x="275" y="223"/>
                  </a:lnTo>
                  <a:lnTo>
                    <a:pt x="267" y="208"/>
                  </a:lnTo>
                  <a:lnTo>
                    <a:pt x="258" y="193"/>
                  </a:lnTo>
                  <a:lnTo>
                    <a:pt x="247" y="178"/>
                  </a:lnTo>
                  <a:lnTo>
                    <a:pt x="237" y="163"/>
                  </a:lnTo>
                  <a:lnTo>
                    <a:pt x="227" y="150"/>
                  </a:lnTo>
                  <a:lnTo>
                    <a:pt x="216" y="136"/>
                  </a:lnTo>
                  <a:lnTo>
                    <a:pt x="205" y="124"/>
                  </a:lnTo>
                  <a:lnTo>
                    <a:pt x="193" y="110"/>
                  </a:lnTo>
                  <a:lnTo>
                    <a:pt x="180" y="98"/>
                  </a:lnTo>
                  <a:lnTo>
                    <a:pt x="167" y="87"/>
                  </a:lnTo>
                  <a:lnTo>
                    <a:pt x="154" y="76"/>
                  </a:lnTo>
                  <a:lnTo>
                    <a:pt x="140" y="65"/>
                  </a:lnTo>
                  <a:lnTo>
                    <a:pt x="126" y="55"/>
                  </a:lnTo>
                  <a:lnTo>
                    <a:pt x="112" y="45"/>
                  </a:lnTo>
                  <a:lnTo>
                    <a:pt x="96" y="36"/>
                  </a:lnTo>
                  <a:lnTo>
                    <a:pt x="81" y="28"/>
                  </a:lnTo>
                  <a:lnTo>
                    <a:pt x="65" y="20"/>
                  </a:lnTo>
                  <a:lnTo>
                    <a:pt x="49" y="13"/>
                  </a:lnTo>
                  <a:lnTo>
                    <a:pt x="32" y="6"/>
                  </a:lnTo>
                  <a:lnTo>
                    <a:pt x="16" y="0"/>
                  </a:lnTo>
                  <a:lnTo>
                    <a:pt x="0" y="45"/>
                  </a:lnTo>
                  <a:lnTo>
                    <a:pt x="15" y="51"/>
                  </a:lnTo>
                  <a:lnTo>
                    <a:pt x="29" y="58"/>
                  </a:lnTo>
                  <a:lnTo>
                    <a:pt x="44" y="64"/>
                  </a:lnTo>
                  <a:lnTo>
                    <a:pt x="58" y="71"/>
                  </a:lnTo>
                  <a:lnTo>
                    <a:pt x="72" y="78"/>
                  </a:lnTo>
                  <a:lnTo>
                    <a:pt x="85" y="86"/>
                  </a:lnTo>
                  <a:lnTo>
                    <a:pt x="98" y="95"/>
                  </a:lnTo>
                  <a:lnTo>
                    <a:pt x="112" y="104"/>
                  </a:lnTo>
                  <a:lnTo>
                    <a:pt x="124" y="113"/>
                  </a:lnTo>
                  <a:lnTo>
                    <a:pt x="136" y="124"/>
                  </a:lnTo>
                  <a:lnTo>
                    <a:pt x="147" y="134"/>
                  </a:lnTo>
                  <a:lnTo>
                    <a:pt x="158" y="145"/>
                  </a:lnTo>
                  <a:lnTo>
                    <a:pt x="169" y="156"/>
                  </a:lnTo>
                  <a:lnTo>
                    <a:pt x="179" y="167"/>
                  </a:lnTo>
                  <a:lnTo>
                    <a:pt x="190" y="179"/>
                  </a:lnTo>
                  <a:lnTo>
                    <a:pt x="199" y="193"/>
                  </a:lnTo>
                  <a:lnTo>
                    <a:pt x="208" y="205"/>
                  </a:lnTo>
                  <a:lnTo>
                    <a:pt x="216" y="218"/>
                  </a:lnTo>
                  <a:lnTo>
                    <a:pt x="224" y="231"/>
                  </a:lnTo>
                  <a:lnTo>
                    <a:pt x="231" y="245"/>
                  </a:lnTo>
                  <a:lnTo>
                    <a:pt x="238" y="260"/>
                  </a:lnTo>
                  <a:lnTo>
                    <a:pt x="244" y="274"/>
                  </a:lnTo>
                  <a:lnTo>
                    <a:pt x="250" y="289"/>
                  </a:lnTo>
                  <a:lnTo>
                    <a:pt x="256" y="303"/>
                  </a:lnTo>
                  <a:lnTo>
                    <a:pt x="261" y="318"/>
                  </a:lnTo>
                  <a:lnTo>
                    <a:pt x="265" y="335"/>
                  </a:lnTo>
                  <a:lnTo>
                    <a:pt x="269" y="350"/>
                  </a:lnTo>
                  <a:lnTo>
                    <a:pt x="272" y="366"/>
                  </a:lnTo>
                  <a:lnTo>
                    <a:pt x="274" y="382"/>
                  </a:lnTo>
                  <a:lnTo>
                    <a:pt x="275" y="399"/>
                  </a:lnTo>
                  <a:lnTo>
                    <a:pt x="277" y="415"/>
                  </a:lnTo>
                  <a:lnTo>
                    <a:pt x="277" y="431"/>
                  </a:lnTo>
                  <a:lnTo>
                    <a:pt x="325" y="43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>
              <a:off x="1859" y="3634"/>
              <a:ext cx="16" cy="34"/>
            </a:xfrm>
            <a:custGeom>
              <a:avLst/>
              <a:gdLst/>
              <a:ahLst/>
              <a:cxnLst>
                <a:cxn ang="0">
                  <a:pos x="46" y="167"/>
                </a:cxn>
                <a:cxn ang="0">
                  <a:pos x="53" y="147"/>
                </a:cxn>
                <a:cxn ang="0">
                  <a:pos x="59" y="128"/>
                </a:cxn>
                <a:cxn ang="0">
                  <a:pos x="64" y="108"/>
                </a:cxn>
                <a:cxn ang="0">
                  <a:pos x="69" y="86"/>
                </a:cxn>
                <a:cxn ang="0">
                  <a:pos x="72" y="65"/>
                </a:cxn>
                <a:cxn ang="0">
                  <a:pos x="75" y="44"/>
                </a:cxn>
                <a:cxn ang="0">
                  <a:pos x="76" y="22"/>
                </a:cxn>
                <a:cxn ang="0">
                  <a:pos x="77" y="0"/>
                </a:cxn>
                <a:cxn ang="0">
                  <a:pos x="29" y="0"/>
                </a:cxn>
                <a:cxn ang="0">
                  <a:pos x="28" y="20"/>
                </a:cxn>
                <a:cxn ang="0">
                  <a:pos x="27" y="40"/>
                </a:cxn>
                <a:cxn ang="0">
                  <a:pos x="25" y="59"/>
                </a:cxn>
                <a:cxn ang="0">
                  <a:pos x="22" y="77"/>
                </a:cxn>
                <a:cxn ang="0">
                  <a:pos x="18" y="95"/>
                </a:cxn>
                <a:cxn ang="0">
                  <a:pos x="13" y="114"/>
                </a:cxn>
                <a:cxn ang="0">
                  <a:pos x="6" y="132"/>
                </a:cxn>
                <a:cxn ang="0">
                  <a:pos x="0" y="149"/>
                </a:cxn>
                <a:cxn ang="0">
                  <a:pos x="46" y="167"/>
                </a:cxn>
              </a:cxnLst>
              <a:rect l="0" t="0" r="r" b="b"/>
              <a:pathLst>
                <a:path w="77" h="167">
                  <a:moveTo>
                    <a:pt x="46" y="167"/>
                  </a:moveTo>
                  <a:lnTo>
                    <a:pt x="53" y="147"/>
                  </a:lnTo>
                  <a:lnTo>
                    <a:pt x="59" y="128"/>
                  </a:lnTo>
                  <a:lnTo>
                    <a:pt x="64" y="108"/>
                  </a:lnTo>
                  <a:lnTo>
                    <a:pt x="69" y="86"/>
                  </a:lnTo>
                  <a:lnTo>
                    <a:pt x="72" y="65"/>
                  </a:lnTo>
                  <a:lnTo>
                    <a:pt x="75" y="44"/>
                  </a:lnTo>
                  <a:lnTo>
                    <a:pt x="76" y="22"/>
                  </a:lnTo>
                  <a:lnTo>
                    <a:pt x="77" y="0"/>
                  </a:lnTo>
                  <a:lnTo>
                    <a:pt x="29" y="0"/>
                  </a:lnTo>
                  <a:lnTo>
                    <a:pt x="28" y="20"/>
                  </a:lnTo>
                  <a:lnTo>
                    <a:pt x="27" y="40"/>
                  </a:lnTo>
                  <a:lnTo>
                    <a:pt x="25" y="59"/>
                  </a:lnTo>
                  <a:lnTo>
                    <a:pt x="22" y="77"/>
                  </a:lnTo>
                  <a:lnTo>
                    <a:pt x="18" y="95"/>
                  </a:lnTo>
                  <a:lnTo>
                    <a:pt x="13" y="114"/>
                  </a:lnTo>
                  <a:lnTo>
                    <a:pt x="6" y="132"/>
                  </a:lnTo>
                  <a:lnTo>
                    <a:pt x="0" y="149"/>
                  </a:lnTo>
                  <a:lnTo>
                    <a:pt x="46" y="16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/>
          </p:nvSpPr>
          <p:spPr bwMode="auto">
            <a:xfrm>
              <a:off x="1724" y="3322"/>
              <a:ext cx="258" cy="346"/>
            </a:xfrm>
            <a:custGeom>
              <a:avLst/>
              <a:gdLst/>
              <a:ahLst/>
              <a:cxnLst>
                <a:cxn ang="0">
                  <a:pos x="39" y="1729"/>
                </a:cxn>
                <a:cxn ang="0">
                  <a:pos x="1291" y="29"/>
                </a:cxn>
                <a:cxn ang="0">
                  <a:pos x="1251" y="0"/>
                </a:cxn>
                <a:cxn ang="0">
                  <a:pos x="0" y="1700"/>
                </a:cxn>
                <a:cxn ang="0">
                  <a:pos x="39" y="1729"/>
                </a:cxn>
              </a:cxnLst>
              <a:rect l="0" t="0" r="r" b="b"/>
              <a:pathLst>
                <a:path w="1291" h="1729">
                  <a:moveTo>
                    <a:pt x="39" y="1729"/>
                  </a:moveTo>
                  <a:lnTo>
                    <a:pt x="1291" y="29"/>
                  </a:lnTo>
                  <a:lnTo>
                    <a:pt x="1251" y="0"/>
                  </a:lnTo>
                  <a:lnTo>
                    <a:pt x="0" y="1700"/>
                  </a:lnTo>
                  <a:lnTo>
                    <a:pt x="39" y="17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9"/>
            <p:cNvSpPr>
              <a:spLocks noEditPoints="1"/>
            </p:cNvSpPr>
            <p:nvPr/>
          </p:nvSpPr>
          <p:spPr bwMode="auto">
            <a:xfrm>
              <a:off x="1984" y="3507"/>
              <a:ext cx="108" cy="92"/>
            </a:xfrm>
            <a:custGeom>
              <a:avLst/>
              <a:gdLst/>
              <a:ahLst/>
              <a:cxnLst>
                <a:cxn ang="0">
                  <a:pos x="413" y="237"/>
                </a:cxn>
                <a:cxn ang="0">
                  <a:pos x="406" y="322"/>
                </a:cxn>
                <a:cxn ang="0">
                  <a:pos x="429" y="382"/>
                </a:cxn>
                <a:cxn ang="0">
                  <a:pos x="449" y="398"/>
                </a:cxn>
                <a:cxn ang="0">
                  <a:pos x="476" y="401"/>
                </a:cxn>
                <a:cxn ang="0">
                  <a:pos x="506" y="382"/>
                </a:cxn>
                <a:cxn ang="0">
                  <a:pos x="520" y="353"/>
                </a:cxn>
                <a:cxn ang="0">
                  <a:pos x="537" y="369"/>
                </a:cxn>
                <a:cxn ang="0">
                  <a:pos x="523" y="416"/>
                </a:cxn>
                <a:cxn ang="0">
                  <a:pos x="502" y="442"/>
                </a:cxn>
                <a:cxn ang="0">
                  <a:pos x="476" y="455"/>
                </a:cxn>
                <a:cxn ang="0">
                  <a:pos x="450" y="455"/>
                </a:cxn>
                <a:cxn ang="0">
                  <a:pos x="426" y="444"/>
                </a:cxn>
                <a:cxn ang="0">
                  <a:pos x="403" y="420"/>
                </a:cxn>
                <a:cxn ang="0">
                  <a:pos x="384" y="371"/>
                </a:cxn>
                <a:cxn ang="0">
                  <a:pos x="355" y="374"/>
                </a:cxn>
                <a:cxn ang="0">
                  <a:pos x="306" y="425"/>
                </a:cxn>
                <a:cxn ang="0">
                  <a:pos x="258" y="449"/>
                </a:cxn>
                <a:cxn ang="0">
                  <a:pos x="202" y="457"/>
                </a:cxn>
                <a:cxn ang="0">
                  <a:pos x="153" y="453"/>
                </a:cxn>
                <a:cxn ang="0">
                  <a:pos x="111" y="440"/>
                </a:cxn>
                <a:cxn ang="0">
                  <a:pos x="77" y="419"/>
                </a:cxn>
                <a:cxn ang="0">
                  <a:pos x="50" y="388"/>
                </a:cxn>
                <a:cxn ang="0">
                  <a:pos x="12" y="314"/>
                </a:cxn>
                <a:cxn ang="0">
                  <a:pos x="0" y="231"/>
                </a:cxn>
                <a:cxn ang="0">
                  <a:pos x="8" y="159"/>
                </a:cxn>
                <a:cxn ang="0">
                  <a:pos x="22" y="117"/>
                </a:cxn>
                <a:cxn ang="0">
                  <a:pos x="44" y="81"/>
                </a:cxn>
                <a:cxn ang="0">
                  <a:pos x="87" y="36"/>
                </a:cxn>
                <a:cxn ang="0">
                  <a:pos x="137" y="9"/>
                </a:cxn>
                <a:cxn ang="0">
                  <a:pos x="172" y="1"/>
                </a:cxn>
                <a:cxn ang="0">
                  <a:pos x="218" y="2"/>
                </a:cxn>
                <a:cxn ang="0">
                  <a:pos x="264" y="18"/>
                </a:cxn>
                <a:cxn ang="0">
                  <a:pos x="306" y="53"/>
                </a:cxn>
                <a:cxn ang="0">
                  <a:pos x="342" y="113"/>
                </a:cxn>
                <a:cxn ang="0">
                  <a:pos x="344" y="207"/>
                </a:cxn>
                <a:cxn ang="0">
                  <a:pos x="314" y="125"/>
                </a:cxn>
                <a:cxn ang="0">
                  <a:pos x="279" y="72"/>
                </a:cxn>
                <a:cxn ang="0">
                  <a:pos x="238" y="42"/>
                </a:cxn>
                <a:cxn ang="0">
                  <a:pos x="198" y="33"/>
                </a:cxn>
                <a:cxn ang="0">
                  <a:pos x="155" y="45"/>
                </a:cxn>
                <a:cxn ang="0">
                  <a:pos x="120" y="84"/>
                </a:cxn>
                <a:cxn ang="0">
                  <a:pos x="98" y="149"/>
                </a:cxn>
                <a:cxn ang="0">
                  <a:pos x="90" y="244"/>
                </a:cxn>
                <a:cxn ang="0">
                  <a:pos x="98" y="327"/>
                </a:cxn>
                <a:cxn ang="0">
                  <a:pos x="110" y="364"/>
                </a:cxn>
                <a:cxn ang="0">
                  <a:pos x="131" y="393"/>
                </a:cxn>
                <a:cxn ang="0">
                  <a:pos x="156" y="414"/>
                </a:cxn>
                <a:cxn ang="0">
                  <a:pos x="184" y="424"/>
                </a:cxn>
                <a:cxn ang="0">
                  <a:pos x="217" y="423"/>
                </a:cxn>
                <a:cxn ang="0">
                  <a:pos x="249" y="407"/>
                </a:cxn>
                <a:cxn ang="0">
                  <a:pos x="285" y="363"/>
                </a:cxn>
                <a:cxn ang="0">
                  <a:pos x="324" y="271"/>
                </a:cxn>
              </a:cxnLst>
              <a:rect l="0" t="0" r="r" b="b"/>
              <a:pathLst>
                <a:path w="541" h="457">
                  <a:moveTo>
                    <a:pt x="400" y="13"/>
                  </a:moveTo>
                  <a:lnTo>
                    <a:pt x="477" y="13"/>
                  </a:lnTo>
                  <a:lnTo>
                    <a:pt x="416" y="226"/>
                  </a:lnTo>
                  <a:lnTo>
                    <a:pt x="413" y="237"/>
                  </a:lnTo>
                  <a:lnTo>
                    <a:pt x="409" y="252"/>
                  </a:lnTo>
                  <a:lnTo>
                    <a:pt x="403" y="270"/>
                  </a:lnTo>
                  <a:lnTo>
                    <a:pt x="397" y="290"/>
                  </a:lnTo>
                  <a:lnTo>
                    <a:pt x="406" y="322"/>
                  </a:lnTo>
                  <a:lnTo>
                    <a:pt x="413" y="347"/>
                  </a:lnTo>
                  <a:lnTo>
                    <a:pt x="420" y="365"/>
                  </a:lnTo>
                  <a:lnTo>
                    <a:pt x="425" y="376"/>
                  </a:lnTo>
                  <a:lnTo>
                    <a:pt x="429" y="382"/>
                  </a:lnTo>
                  <a:lnTo>
                    <a:pt x="434" y="387"/>
                  </a:lnTo>
                  <a:lnTo>
                    <a:pt x="439" y="391"/>
                  </a:lnTo>
                  <a:lnTo>
                    <a:pt x="444" y="396"/>
                  </a:lnTo>
                  <a:lnTo>
                    <a:pt x="449" y="398"/>
                  </a:lnTo>
                  <a:lnTo>
                    <a:pt x="455" y="400"/>
                  </a:lnTo>
                  <a:lnTo>
                    <a:pt x="461" y="402"/>
                  </a:lnTo>
                  <a:lnTo>
                    <a:pt x="467" y="402"/>
                  </a:lnTo>
                  <a:lnTo>
                    <a:pt x="476" y="401"/>
                  </a:lnTo>
                  <a:lnTo>
                    <a:pt x="485" y="398"/>
                  </a:lnTo>
                  <a:lnTo>
                    <a:pt x="494" y="392"/>
                  </a:lnTo>
                  <a:lnTo>
                    <a:pt x="502" y="386"/>
                  </a:lnTo>
                  <a:lnTo>
                    <a:pt x="506" y="382"/>
                  </a:lnTo>
                  <a:lnTo>
                    <a:pt x="509" y="377"/>
                  </a:lnTo>
                  <a:lnTo>
                    <a:pt x="512" y="372"/>
                  </a:lnTo>
                  <a:lnTo>
                    <a:pt x="515" y="366"/>
                  </a:lnTo>
                  <a:lnTo>
                    <a:pt x="520" y="353"/>
                  </a:lnTo>
                  <a:lnTo>
                    <a:pt x="523" y="338"/>
                  </a:lnTo>
                  <a:lnTo>
                    <a:pt x="541" y="338"/>
                  </a:lnTo>
                  <a:lnTo>
                    <a:pt x="540" y="354"/>
                  </a:lnTo>
                  <a:lnTo>
                    <a:pt x="537" y="369"/>
                  </a:lnTo>
                  <a:lnTo>
                    <a:pt x="534" y="382"/>
                  </a:lnTo>
                  <a:lnTo>
                    <a:pt x="531" y="395"/>
                  </a:lnTo>
                  <a:lnTo>
                    <a:pt x="527" y="406"/>
                  </a:lnTo>
                  <a:lnTo>
                    <a:pt x="523" y="416"/>
                  </a:lnTo>
                  <a:lnTo>
                    <a:pt x="519" y="424"/>
                  </a:lnTo>
                  <a:lnTo>
                    <a:pt x="513" y="431"/>
                  </a:lnTo>
                  <a:lnTo>
                    <a:pt x="508" y="437"/>
                  </a:lnTo>
                  <a:lnTo>
                    <a:pt x="502" y="442"/>
                  </a:lnTo>
                  <a:lnTo>
                    <a:pt x="496" y="447"/>
                  </a:lnTo>
                  <a:lnTo>
                    <a:pt x="489" y="450"/>
                  </a:lnTo>
                  <a:lnTo>
                    <a:pt x="483" y="453"/>
                  </a:lnTo>
                  <a:lnTo>
                    <a:pt x="476" y="455"/>
                  </a:lnTo>
                  <a:lnTo>
                    <a:pt x="470" y="456"/>
                  </a:lnTo>
                  <a:lnTo>
                    <a:pt x="463" y="457"/>
                  </a:lnTo>
                  <a:lnTo>
                    <a:pt x="456" y="456"/>
                  </a:lnTo>
                  <a:lnTo>
                    <a:pt x="450" y="455"/>
                  </a:lnTo>
                  <a:lnTo>
                    <a:pt x="444" y="453"/>
                  </a:lnTo>
                  <a:lnTo>
                    <a:pt x="438" y="451"/>
                  </a:lnTo>
                  <a:lnTo>
                    <a:pt x="432" y="448"/>
                  </a:lnTo>
                  <a:lnTo>
                    <a:pt x="426" y="444"/>
                  </a:lnTo>
                  <a:lnTo>
                    <a:pt x="420" y="440"/>
                  </a:lnTo>
                  <a:lnTo>
                    <a:pt x="414" y="434"/>
                  </a:lnTo>
                  <a:lnTo>
                    <a:pt x="409" y="428"/>
                  </a:lnTo>
                  <a:lnTo>
                    <a:pt x="403" y="420"/>
                  </a:lnTo>
                  <a:lnTo>
                    <a:pt x="398" y="411"/>
                  </a:lnTo>
                  <a:lnTo>
                    <a:pt x="393" y="399"/>
                  </a:lnTo>
                  <a:lnTo>
                    <a:pt x="389" y="386"/>
                  </a:lnTo>
                  <a:lnTo>
                    <a:pt x="384" y="371"/>
                  </a:lnTo>
                  <a:lnTo>
                    <a:pt x="380" y="356"/>
                  </a:lnTo>
                  <a:lnTo>
                    <a:pt x="375" y="338"/>
                  </a:lnTo>
                  <a:lnTo>
                    <a:pt x="365" y="357"/>
                  </a:lnTo>
                  <a:lnTo>
                    <a:pt x="355" y="374"/>
                  </a:lnTo>
                  <a:lnTo>
                    <a:pt x="345" y="388"/>
                  </a:lnTo>
                  <a:lnTo>
                    <a:pt x="335" y="400"/>
                  </a:lnTo>
                  <a:lnTo>
                    <a:pt x="321" y="414"/>
                  </a:lnTo>
                  <a:lnTo>
                    <a:pt x="306" y="425"/>
                  </a:lnTo>
                  <a:lnTo>
                    <a:pt x="291" y="435"/>
                  </a:lnTo>
                  <a:lnTo>
                    <a:pt x="275" y="443"/>
                  </a:lnTo>
                  <a:lnTo>
                    <a:pt x="266" y="446"/>
                  </a:lnTo>
                  <a:lnTo>
                    <a:pt x="258" y="449"/>
                  </a:lnTo>
                  <a:lnTo>
                    <a:pt x="249" y="452"/>
                  </a:lnTo>
                  <a:lnTo>
                    <a:pt x="240" y="454"/>
                  </a:lnTo>
                  <a:lnTo>
                    <a:pt x="222" y="456"/>
                  </a:lnTo>
                  <a:lnTo>
                    <a:pt x="202" y="457"/>
                  </a:lnTo>
                  <a:lnTo>
                    <a:pt x="188" y="457"/>
                  </a:lnTo>
                  <a:lnTo>
                    <a:pt x="176" y="456"/>
                  </a:lnTo>
                  <a:lnTo>
                    <a:pt x="164" y="455"/>
                  </a:lnTo>
                  <a:lnTo>
                    <a:pt x="153" y="453"/>
                  </a:lnTo>
                  <a:lnTo>
                    <a:pt x="142" y="450"/>
                  </a:lnTo>
                  <a:lnTo>
                    <a:pt x="132" y="447"/>
                  </a:lnTo>
                  <a:lnTo>
                    <a:pt x="121" y="444"/>
                  </a:lnTo>
                  <a:lnTo>
                    <a:pt x="111" y="440"/>
                  </a:lnTo>
                  <a:lnTo>
                    <a:pt x="102" y="436"/>
                  </a:lnTo>
                  <a:lnTo>
                    <a:pt x="93" y="430"/>
                  </a:lnTo>
                  <a:lnTo>
                    <a:pt x="85" y="425"/>
                  </a:lnTo>
                  <a:lnTo>
                    <a:pt x="77" y="419"/>
                  </a:lnTo>
                  <a:lnTo>
                    <a:pt x="69" y="412"/>
                  </a:lnTo>
                  <a:lnTo>
                    <a:pt x="62" y="405"/>
                  </a:lnTo>
                  <a:lnTo>
                    <a:pt x="56" y="397"/>
                  </a:lnTo>
                  <a:lnTo>
                    <a:pt x="50" y="388"/>
                  </a:lnTo>
                  <a:lnTo>
                    <a:pt x="37" y="371"/>
                  </a:lnTo>
                  <a:lnTo>
                    <a:pt x="28" y="353"/>
                  </a:lnTo>
                  <a:lnTo>
                    <a:pt x="19" y="334"/>
                  </a:lnTo>
                  <a:lnTo>
                    <a:pt x="12" y="314"/>
                  </a:lnTo>
                  <a:lnTo>
                    <a:pt x="7" y="295"/>
                  </a:lnTo>
                  <a:lnTo>
                    <a:pt x="3" y="274"/>
                  </a:lnTo>
                  <a:lnTo>
                    <a:pt x="1" y="253"/>
                  </a:lnTo>
                  <a:lnTo>
                    <a:pt x="0" y="231"/>
                  </a:lnTo>
                  <a:lnTo>
                    <a:pt x="1" y="206"/>
                  </a:lnTo>
                  <a:lnTo>
                    <a:pt x="4" y="182"/>
                  </a:lnTo>
                  <a:lnTo>
                    <a:pt x="6" y="170"/>
                  </a:lnTo>
                  <a:lnTo>
                    <a:pt x="8" y="159"/>
                  </a:lnTo>
                  <a:lnTo>
                    <a:pt x="11" y="149"/>
                  </a:lnTo>
                  <a:lnTo>
                    <a:pt x="15" y="138"/>
                  </a:lnTo>
                  <a:lnTo>
                    <a:pt x="18" y="128"/>
                  </a:lnTo>
                  <a:lnTo>
                    <a:pt x="22" y="117"/>
                  </a:lnTo>
                  <a:lnTo>
                    <a:pt x="27" y="108"/>
                  </a:lnTo>
                  <a:lnTo>
                    <a:pt x="32" y="98"/>
                  </a:lnTo>
                  <a:lnTo>
                    <a:pt x="38" y="89"/>
                  </a:lnTo>
                  <a:lnTo>
                    <a:pt x="44" y="81"/>
                  </a:lnTo>
                  <a:lnTo>
                    <a:pt x="51" y="72"/>
                  </a:lnTo>
                  <a:lnTo>
                    <a:pt x="58" y="64"/>
                  </a:lnTo>
                  <a:lnTo>
                    <a:pt x="72" y="49"/>
                  </a:lnTo>
                  <a:lnTo>
                    <a:pt x="87" y="36"/>
                  </a:lnTo>
                  <a:lnTo>
                    <a:pt x="103" y="25"/>
                  </a:lnTo>
                  <a:lnTo>
                    <a:pt x="119" y="16"/>
                  </a:lnTo>
                  <a:lnTo>
                    <a:pt x="128" y="12"/>
                  </a:lnTo>
                  <a:lnTo>
                    <a:pt x="137" y="9"/>
                  </a:lnTo>
                  <a:lnTo>
                    <a:pt x="146" y="6"/>
                  </a:lnTo>
                  <a:lnTo>
                    <a:pt x="154" y="4"/>
                  </a:lnTo>
                  <a:lnTo>
                    <a:pt x="163" y="2"/>
                  </a:lnTo>
                  <a:lnTo>
                    <a:pt x="172" y="1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5" y="1"/>
                  </a:lnTo>
                  <a:lnTo>
                    <a:pt x="218" y="2"/>
                  </a:lnTo>
                  <a:lnTo>
                    <a:pt x="230" y="5"/>
                  </a:lnTo>
                  <a:lnTo>
                    <a:pt x="242" y="8"/>
                  </a:lnTo>
                  <a:lnTo>
                    <a:pt x="253" y="13"/>
                  </a:lnTo>
                  <a:lnTo>
                    <a:pt x="264" y="18"/>
                  </a:lnTo>
                  <a:lnTo>
                    <a:pt x="276" y="25"/>
                  </a:lnTo>
                  <a:lnTo>
                    <a:pt x="286" y="32"/>
                  </a:lnTo>
                  <a:lnTo>
                    <a:pt x="296" y="41"/>
                  </a:lnTo>
                  <a:lnTo>
                    <a:pt x="306" y="53"/>
                  </a:lnTo>
                  <a:lnTo>
                    <a:pt x="315" y="65"/>
                  </a:lnTo>
                  <a:lnTo>
                    <a:pt x="324" y="79"/>
                  </a:lnTo>
                  <a:lnTo>
                    <a:pt x="333" y="95"/>
                  </a:lnTo>
                  <a:lnTo>
                    <a:pt x="342" y="113"/>
                  </a:lnTo>
                  <a:lnTo>
                    <a:pt x="352" y="133"/>
                  </a:lnTo>
                  <a:lnTo>
                    <a:pt x="360" y="154"/>
                  </a:lnTo>
                  <a:lnTo>
                    <a:pt x="400" y="13"/>
                  </a:lnTo>
                  <a:close/>
                  <a:moveTo>
                    <a:pt x="344" y="207"/>
                  </a:moveTo>
                  <a:lnTo>
                    <a:pt x="336" y="183"/>
                  </a:lnTo>
                  <a:lnTo>
                    <a:pt x="329" y="162"/>
                  </a:lnTo>
                  <a:lnTo>
                    <a:pt x="322" y="142"/>
                  </a:lnTo>
                  <a:lnTo>
                    <a:pt x="314" y="125"/>
                  </a:lnTo>
                  <a:lnTo>
                    <a:pt x="306" y="108"/>
                  </a:lnTo>
                  <a:lnTo>
                    <a:pt x="297" y="94"/>
                  </a:lnTo>
                  <a:lnTo>
                    <a:pt x="288" y="82"/>
                  </a:lnTo>
                  <a:lnTo>
                    <a:pt x="279" y="72"/>
                  </a:lnTo>
                  <a:lnTo>
                    <a:pt x="268" y="63"/>
                  </a:lnTo>
                  <a:lnTo>
                    <a:pt x="258" y="55"/>
                  </a:lnTo>
                  <a:lnTo>
                    <a:pt x="248" y="48"/>
                  </a:lnTo>
                  <a:lnTo>
                    <a:pt x="238" y="42"/>
                  </a:lnTo>
                  <a:lnTo>
                    <a:pt x="228" y="38"/>
                  </a:lnTo>
                  <a:lnTo>
                    <a:pt x="218" y="35"/>
                  </a:lnTo>
                  <a:lnTo>
                    <a:pt x="208" y="34"/>
                  </a:lnTo>
                  <a:lnTo>
                    <a:pt x="198" y="33"/>
                  </a:lnTo>
                  <a:lnTo>
                    <a:pt x="186" y="34"/>
                  </a:lnTo>
                  <a:lnTo>
                    <a:pt x="175" y="36"/>
                  </a:lnTo>
                  <a:lnTo>
                    <a:pt x="165" y="40"/>
                  </a:lnTo>
                  <a:lnTo>
                    <a:pt x="155" y="45"/>
                  </a:lnTo>
                  <a:lnTo>
                    <a:pt x="146" y="53"/>
                  </a:lnTo>
                  <a:lnTo>
                    <a:pt x="137" y="62"/>
                  </a:lnTo>
                  <a:lnTo>
                    <a:pt x="129" y="72"/>
                  </a:lnTo>
                  <a:lnTo>
                    <a:pt x="120" y="84"/>
                  </a:lnTo>
                  <a:lnTo>
                    <a:pt x="113" y="97"/>
                  </a:lnTo>
                  <a:lnTo>
                    <a:pt x="107" y="112"/>
                  </a:lnTo>
                  <a:lnTo>
                    <a:pt x="102" y="130"/>
                  </a:lnTo>
                  <a:lnTo>
                    <a:pt x="98" y="149"/>
                  </a:lnTo>
                  <a:lnTo>
                    <a:pt x="94" y="170"/>
                  </a:lnTo>
                  <a:lnTo>
                    <a:pt x="92" y="194"/>
                  </a:lnTo>
                  <a:lnTo>
                    <a:pt x="91" y="218"/>
                  </a:lnTo>
                  <a:lnTo>
                    <a:pt x="90" y="244"/>
                  </a:lnTo>
                  <a:lnTo>
                    <a:pt x="91" y="276"/>
                  </a:lnTo>
                  <a:lnTo>
                    <a:pt x="93" y="303"/>
                  </a:lnTo>
                  <a:lnTo>
                    <a:pt x="95" y="315"/>
                  </a:lnTo>
                  <a:lnTo>
                    <a:pt x="98" y="327"/>
                  </a:lnTo>
                  <a:lnTo>
                    <a:pt x="100" y="338"/>
                  </a:lnTo>
                  <a:lnTo>
                    <a:pt x="103" y="347"/>
                  </a:lnTo>
                  <a:lnTo>
                    <a:pt x="107" y="356"/>
                  </a:lnTo>
                  <a:lnTo>
                    <a:pt x="110" y="364"/>
                  </a:lnTo>
                  <a:lnTo>
                    <a:pt x="115" y="372"/>
                  </a:lnTo>
                  <a:lnTo>
                    <a:pt x="119" y="380"/>
                  </a:lnTo>
                  <a:lnTo>
                    <a:pt x="125" y="387"/>
                  </a:lnTo>
                  <a:lnTo>
                    <a:pt x="131" y="393"/>
                  </a:lnTo>
                  <a:lnTo>
                    <a:pt x="137" y="400"/>
                  </a:lnTo>
                  <a:lnTo>
                    <a:pt x="143" y="405"/>
                  </a:lnTo>
                  <a:lnTo>
                    <a:pt x="150" y="410"/>
                  </a:lnTo>
                  <a:lnTo>
                    <a:pt x="156" y="414"/>
                  </a:lnTo>
                  <a:lnTo>
                    <a:pt x="163" y="417"/>
                  </a:lnTo>
                  <a:lnTo>
                    <a:pt x="170" y="420"/>
                  </a:lnTo>
                  <a:lnTo>
                    <a:pt x="177" y="422"/>
                  </a:lnTo>
                  <a:lnTo>
                    <a:pt x="184" y="424"/>
                  </a:lnTo>
                  <a:lnTo>
                    <a:pt x="191" y="425"/>
                  </a:lnTo>
                  <a:lnTo>
                    <a:pt x="199" y="425"/>
                  </a:lnTo>
                  <a:lnTo>
                    <a:pt x="208" y="425"/>
                  </a:lnTo>
                  <a:lnTo>
                    <a:pt x="217" y="423"/>
                  </a:lnTo>
                  <a:lnTo>
                    <a:pt x="225" y="421"/>
                  </a:lnTo>
                  <a:lnTo>
                    <a:pt x="234" y="417"/>
                  </a:lnTo>
                  <a:lnTo>
                    <a:pt x="242" y="412"/>
                  </a:lnTo>
                  <a:lnTo>
                    <a:pt x="249" y="407"/>
                  </a:lnTo>
                  <a:lnTo>
                    <a:pt x="257" y="400"/>
                  </a:lnTo>
                  <a:lnTo>
                    <a:pt x="265" y="391"/>
                  </a:lnTo>
                  <a:lnTo>
                    <a:pt x="276" y="379"/>
                  </a:lnTo>
                  <a:lnTo>
                    <a:pt x="285" y="363"/>
                  </a:lnTo>
                  <a:lnTo>
                    <a:pt x="295" y="345"/>
                  </a:lnTo>
                  <a:lnTo>
                    <a:pt x="305" y="322"/>
                  </a:lnTo>
                  <a:lnTo>
                    <a:pt x="315" y="298"/>
                  </a:lnTo>
                  <a:lnTo>
                    <a:pt x="324" y="271"/>
                  </a:lnTo>
                  <a:lnTo>
                    <a:pt x="334" y="240"/>
                  </a:lnTo>
                  <a:lnTo>
                    <a:pt x="344" y="20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30"/>
            <p:cNvSpPr>
              <a:spLocks noEditPoints="1"/>
            </p:cNvSpPr>
            <p:nvPr/>
          </p:nvSpPr>
          <p:spPr bwMode="auto">
            <a:xfrm>
              <a:off x="2099" y="3461"/>
              <a:ext cx="41" cy="40"/>
            </a:xfrm>
            <a:custGeom>
              <a:avLst/>
              <a:gdLst/>
              <a:ahLst/>
              <a:cxnLst>
                <a:cxn ang="0">
                  <a:pos x="175" y="93"/>
                </a:cxn>
                <a:cxn ang="0">
                  <a:pos x="172" y="78"/>
                </a:cxn>
                <a:cxn ang="0">
                  <a:pos x="167" y="64"/>
                </a:cxn>
                <a:cxn ang="0">
                  <a:pos x="159" y="52"/>
                </a:cxn>
                <a:cxn ang="0">
                  <a:pos x="149" y="41"/>
                </a:cxn>
                <a:cxn ang="0">
                  <a:pos x="136" y="33"/>
                </a:cxn>
                <a:cxn ang="0">
                  <a:pos x="123" y="28"/>
                </a:cxn>
                <a:cxn ang="0">
                  <a:pos x="109" y="25"/>
                </a:cxn>
                <a:cxn ang="0">
                  <a:pos x="94" y="25"/>
                </a:cxn>
                <a:cxn ang="0">
                  <a:pos x="80" y="28"/>
                </a:cxn>
                <a:cxn ang="0">
                  <a:pos x="68" y="33"/>
                </a:cxn>
                <a:cxn ang="0">
                  <a:pos x="55" y="42"/>
                </a:cxn>
                <a:cxn ang="0">
                  <a:pos x="45" y="53"/>
                </a:cxn>
                <a:cxn ang="0">
                  <a:pos x="37" y="65"/>
                </a:cxn>
                <a:cxn ang="0">
                  <a:pos x="31" y="79"/>
                </a:cxn>
                <a:cxn ang="0">
                  <a:pos x="29" y="94"/>
                </a:cxn>
                <a:cxn ang="0">
                  <a:pos x="29" y="109"/>
                </a:cxn>
                <a:cxn ang="0">
                  <a:pos x="31" y="124"/>
                </a:cxn>
                <a:cxn ang="0">
                  <a:pos x="36" y="137"/>
                </a:cxn>
                <a:cxn ang="0">
                  <a:pos x="44" y="150"/>
                </a:cxn>
                <a:cxn ang="0">
                  <a:pos x="55" y="161"/>
                </a:cxn>
                <a:cxn ang="0">
                  <a:pos x="67" y="169"/>
                </a:cxn>
                <a:cxn ang="0">
                  <a:pos x="79" y="175"/>
                </a:cxn>
                <a:cxn ang="0">
                  <a:pos x="91" y="177"/>
                </a:cxn>
                <a:cxn ang="0">
                  <a:pos x="105" y="177"/>
                </a:cxn>
                <a:cxn ang="0">
                  <a:pos x="119" y="175"/>
                </a:cxn>
                <a:cxn ang="0">
                  <a:pos x="133" y="169"/>
                </a:cxn>
                <a:cxn ang="0">
                  <a:pos x="146" y="161"/>
                </a:cxn>
                <a:cxn ang="0">
                  <a:pos x="157" y="151"/>
                </a:cxn>
                <a:cxn ang="0">
                  <a:pos x="166" y="138"/>
                </a:cxn>
                <a:cxn ang="0">
                  <a:pos x="172" y="124"/>
                </a:cxn>
                <a:cxn ang="0">
                  <a:pos x="175" y="109"/>
                </a:cxn>
                <a:cxn ang="0">
                  <a:pos x="0" y="102"/>
                </a:cxn>
                <a:cxn ang="0">
                  <a:pos x="4" y="76"/>
                </a:cxn>
                <a:cxn ang="0">
                  <a:pos x="14" y="51"/>
                </a:cxn>
                <a:cxn ang="0">
                  <a:pos x="29" y="30"/>
                </a:cxn>
                <a:cxn ang="0">
                  <a:pos x="49" y="14"/>
                </a:cxn>
                <a:cxn ang="0">
                  <a:pos x="74" y="3"/>
                </a:cxn>
                <a:cxn ang="0">
                  <a:pos x="100" y="0"/>
                </a:cxn>
                <a:cxn ang="0">
                  <a:pos x="120" y="2"/>
                </a:cxn>
                <a:cxn ang="0">
                  <a:pos x="140" y="8"/>
                </a:cxn>
                <a:cxn ang="0">
                  <a:pos x="157" y="16"/>
                </a:cxn>
                <a:cxn ang="0">
                  <a:pos x="172" y="28"/>
                </a:cxn>
                <a:cxn ang="0">
                  <a:pos x="185" y="42"/>
                </a:cxn>
                <a:cxn ang="0">
                  <a:pos x="194" y="59"/>
                </a:cxn>
                <a:cxn ang="0">
                  <a:pos x="200" y="79"/>
                </a:cxn>
                <a:cxn ang="0">
                  <a:pos x="202" y="101"/>
                </a:cxn>
                <a:cxn ang="0">
                  <a:pos x="200" y="123"/>
                </a:cxn>
                <a:cxn ang="0">
                  <a:pos x="194" y="142"/>
                </a:cxn>
                <a:cxn ang="0">
                  <a:pos x="185" y="160"/>
                </a:cxn>
                <a:cxn ang="0">
                  <a:pos x="171" y="174"/>
                </a:cxn>
                <a:cxn ang="0">
                  <a:pos x="156" y="186"/>
                </a:cxn>
                <a:cxn ang="0">
                  <a:pos x="138" y="194"/>
                </a:cxn>
                <a:cxn ang="0">
                  <a:pos x="119" y="199"/>
                </a:cxn>
                <a:cxn ang="0">
                  <a:pos x="98" y="201"/>
                </a:cxn>
                <a:cxn ang="0">
                  <a:pos x="79" y="199"/>
                </a:cxn>
                <a:cxn ang="0">
                  <a:pos x="60" y="194"/>
                </a:cxn>
                <a:cxn ang="0">
                  <a:pos x="44" y="186"/>
                </a:cxn>
                <a:cxn ang="0">
                  <a:pos x="29" y="175"/>
                </a:cxn>
                <a:cxn ang="0">
                  <a:pos x="16" y="161"/>
                </a:cxn>
                <a:cxn ang="0">
                  <a:pos x="7" y="144"/>
                </a:cxn>
                <a:cxn ang="0">
                  <a:pos x="2" y="124"/>
                </a:cxn>
                <a:cxn ang="0">
                  <a:pos x="0" y="102"/>
                </a:cxn>
              </a:cxnLst>
              <a:rect l="0" t="0" r="r" b="b"/>
              <a:pathLst>
                <a:path w="202" h="201">
                  <a:moveTo>
                    <a:pt x="175" y="101"/>
                  </a:moveTo>
                  <a:lnTo>
                    <a:pt x="175" y="93"/>
                  </a:lnTo>
                  <a:lnTo>
                    <a:pt x="174" y="86"/>
                  </a:lnTo>
                  <a:lnTo>
                    <a:pt x="172" y="78"/>
                  </a:lnTo>
                  <a:lnTo>
                    <a:pt x="170" y="70"/>
                  </a:lnTo>
                  <a:lnTo>
                    <a:pt x="167" y="64"/>
                  </a:lnTo>
                  <a:lnTo>
                    <a:pt x="163" y="58"/>
                  </a:lnTo>
                  <a:lnTo>
                    <a:pt x="159" y="52"/>
                  </a:lnTo>
                  <a:lnTo>
                    <a:pt x="154" y="46"/>
                  </a:lnTo>
                  <a:lnTo>
                    <a:pt x="149" y="41"/>
                  </a:lnTo>
                  <a:lnTo>
                    <a:pt x="143" y="37"/>
                  </a:lnTo>
                  <a:lnTo>
                    <a:pt x="136" y="33"/>
                  </a:lnTo>
                  <a:lnTo>
                    <a:pt x="130" y="30"/>
                  </a:lnTo>
                  <a:lnTo>
                    <a:pt x="123" y="28"/>
                  </a:lnTo>
                  <a:lnTo>
                    <a:pt x="116" y="26"/>
                  </a:lnTo>
                  <a:lnTo>
                    <a:pt x="109" y="25"/>
                  </a:lnTo>
                  <a:lnTo>
                    <a:pt x="101" y="25"/>
                  </a:lnTo>
                  <a:lnTo>
                    <a:pt x="94" y="25"/>
                  </a:lnTo>
                  <a:lnTo>
                    <a:pt x="87" y="26"/>
                  </a:lnTo>
                  <a:lnTo>
                    <a:pt x="80" y="28"/>
                  </a:lnTo>
                  <a:lnTo>
                    <a:pt x="74" y="30"/>
                  </a:lnTo>
                  <a:lnTo>
                    <a:pt x="68" y="33"/>
                  </a:lnTo>
                  <a:lnTo>
                    <a:pt x="61" y="37"/>
                  </a:lnTo>
                  <a:lnTo>
                    <a:pt x="55" y="42"/>
                  </a:lnTo>
                  <a:lnTo>
                    <a:pt x="50" y="47"/>
                  </a:lnTo>
                  <a:lnTo>
                    <a:pt x="45" y="53"/>
                  </a:lnTo>
                  <a:lnTo>
                    <a:pt x="40" y="59"/>
                  </a:lnTo>
                  <a:lnTo>
                    <a:pt x="37" y="65"/>
                  </a:lnTo>
                  <a:lnTo>
                    <a:pt x="34" y="72"/>
                  </a:lnTo>
                  <a:lnTo>
                    <a:pt x="31" y="79"/>
                  </a:lnTo>
                  <a:lnTo>
                    <a:pt x="30" y="86"/>
                  </a:lnTo>
                  <a:lnTo>
                    <a:pt x="29" y="94"/>
                  </a:lnTo>
                  <a:lnTo>
                    <a:pt x="28" y="102"/>
                  </a:lnTo>
                  <a:lnTo>
                    <a:pt x="29" y="109"/>
                  </a:lnTo>
                  <a:lnTo>
                    <a:pt x="30" y="117"/>
                  </a:lnTo>
                  <a:lnTo>
                    <a:pt x="31" y="124"/>
                  </a:lnTo>
                  <a:lnTo>
                    <a:pt x="34" y="131"/>
                  </a:lnTo>
                  <a:lnTo>
                    <a:pt x="36" y="137"/>
                  </a:lnTo>
                  <a:lnTo>
                    <a:pt x="40" y="145"/>
                  </a:lnTo>
                  <a:lnTo>
                    <a:pt x="44" y="150"/>
                  </a:lnTo>
                  <a:lnTo>
                    <a:pt x="49" y="156"/>
                  </a:lnTo>
                  <a:lnTo>
                    <a:pt x="55" y="161"/>
                  </a:lnTo>
                  <a:lnTo>
                    <a:pt x="60" y="166"/>
                  </a:lnTo>
                  <a:lnTo>
                    <a:pt x="67" y="169"/>
                  </a:lnTo>
                  <a:lnTo>
                    <a:pt x="73" y="172"/>
                  </a:lnTo>
                  <a:lnTo>
                    <a:pt x="79" y="175"/>
                  </a:lnTo>
                  <a:lnTo>
                    <a:pt x="85" y="176"/>
                  </a:lnTo>
                  <a:lnTo>
                    <a:pt x="91" y="177"/>
                  </a:lnTo>
                  <a:lnTo>
                    <a:pt x="98" y="178"/>
                  </a:lnTo>
                  <a:lnTo>
                    <a:pt x="105" y="177"/>
                  </a:lnTo>
                  <a:lnTo>
                    <a:pt x="112" y="176"/>
                  </a:lnTo>
                  <a:lnTo>
                    <a:pt x="119" y="175"/>
                  </a:lnTo>
                  <a:lnTo>
                    <a:pt x="126" y="172"/>
                  </a:lnTo>
                  <a:lnTo>
                    <a:pt x="133" y="169"/>
                  </a:lnTo>
                  <a:lnTo>
                    <a:pt x="140" y="166"/>
                  </a:lnTo>
                  <a:lnTo>
                    <a:pt x="146" y="161"/>
                  </a:lnTo>
                  <a:lnTo>
                    <a:pt x="152" y="156"/>
                  </a:lnTo>
                  <a:lnTo>
                    <a:pt x="157" y="151"/>
                  </a:lnTo>
                  <a:lnTo>
                    <a:pt x="162" y="145"/>
                  </a:lnTo>
                  <a:lnTo>
                    <a:pt x="166" y="138"/>
                  </a:lnTo>
                  <a:lnTo>
                    <a:pt x="169" y="131"/>
                  </a:lnTo>
                  <a:lnTo>
                    <a:pt x="172" y="124"/>
                  </a:lnTo>
                  <a:lnTo>
                    <a:pt x="173" y="117"/>
                  </a:lnTo>
                  <a:lnTo>
                    <a:pt x="175" y="109"/>
                  </a:lnTo>
                  <a:lnTo>
                    <a:pt x="175" y="101"/>
                  </a:lnTo>
                  <a:close/>
                  <a:moveTo>
                    <a:pt x="0" y="102"/>
                  </a:moveTo>
                  <a:lnTo>
                    <a:pt x="1" y="89"/>
                  </a:lnTo>
                  <a:lnTo>
                    <a:pt x="4" y="76"/>
                  </a:lnTo>
                  <a:lnTo>
                    <a:pt x="8" y="63"/>
                  </a:lnTo>
                  <a:lnTo>
                    <a:pt x="14" y="51"/>
                  </a:lnTo>
                  <a:lnTo>
                    <a:pt x="21" y="40"/>
                  </a:lnTo>
                  <a:lnTo>
                    <a:pt x="29" y="30"/>
                  </a:lnTo>
                  <a:lnTo>
                    <a:pt x="38" y="22"/>
                  </a:lnTo>
                  <a:lnTo>
                    <a:pt x="49" y="14"/>
                  </a:lnTo>
                  <a:lnTo>
                    <a:pt x="61" y="8"/>
                  </a:lnTo>
                  <a:lnTo>
                    <a:pt x="74" y="3"/>
                  </a:lnTo>
                  <a:lnTo>
                    <a:pt x="86" y="1"/>
                  </a:lnTo>
                  <a:lnTo>
                    <a:pt x="100" y="0"/>
                  </a:lnTo>
                  <a:lnTo>
                    <a:pt x="110" y="1"/>
                  </a:lnTo>
                  <a:lnTo>
                    <a:pt x="120" y="2"/>
                  </a:lnTo>
                  <a:lnTo>
                    <a:pt x="130" y="4"/>
                  </a:lnTo>
                  <a:lnTo>
                    <a:pt x="140" y="8"/>
                  </a:lnTo>
                  <a:lnTo>
                    <a:pt x="149" y="11"/>
                  </a:lnTo>
                  <a:lnTo>
                    <a:pt x="157" y="16"/>
                  </a:lnTo>
                  <a:lnTo>
                    <a:pt x="165" y="21"/>
                  </a:lnTo>
                  <a:lnTo>
                    <a:pt x="172" y="28"/>
                  </a:lnTo>
                  <a:lnTo>
                    <a:pt x="179" y="35"/>
                  </a:lnTo>
                  <a:lnTo>
                    <a:pt x="185" y="42"/>
                  </a:lnTo>
                  <a:lnTo>
                    <a:pt x="190" y="50"/>
                  </a:lnTo>
                  <a:lnTo>
                    <a:pt x="194" y="59"/>
                  </a:lnTo>
                  <a:lnTo>
                    <a:pt x="198" y="68"/>
                  </a:lnTo>
                  <a:lnTo>
                    <a:pt x="200" y="79"/>
                  </a:lnTo>
                  <a:lnTo>
                    <a:pt x="201" y="90"/>
                  </a:lnTo>
                  <a:lnTo>
                    <a:pt x="202" y="101"/>
                  </a:lnTo>
                  <a:lnTo>
                    <a:pt x="201" y="112"/>
                  </a:lnTo>
                  <a:lnTo>
                    <a:pt x="200" y="123"/>
                  </a:lnTo>
                  <a:lnTo>
                    <a:pt x="197" y="132"/>
                  </a:lnTo>
                  <a:lnTo>
                    <a:pt x="194" y="142"/>
                  </a:lnTo>
                  <a:lnTo>
                    <a:pt x="190" y="151"/>
                  </a:lnTo>
                  <a:lnTo>
                    <a:pt x="185" y="160"/>
                  </a:lnTo>
                  <a:lnTo>
                    <a:pt x="178" y="167"/>
                  </a:lnTo>
                  <a:lnTo>
                    <a:pt x="171" y="174"/>
                  </a:lnTo>
                  <a:lnTo>
                    <a:pt x="164" y="180"/>
                  </a:lnTo>
                  <a:lnTo>
                    <a:pt x="156" y="186"/>
                  </a:lnTo>
                  <a:lnTo>
                    <a:pt x="147" y="190"/>
                  </a:lnTo>
                  <a:lnTo>
                    <a:pt x="138" y="194"/>
                  </a:lnTo>
                  <a:lnTo>
                    <a:pt x="128" y="197"/>
                  </a:lnTo>
                  <a:lnTo>
                    <a:pt x="119" y="199"/>
                  </a:lnTo>
                  <a:lnTo>
                    <a:pt x="109" y="200"/>
                  </a:lnTo>
                  <a:lnTo>
                    <a:pt x="98" y="201"/>
                  </a:lnTo>
                  <a:lnTo>
                    <a:pt x="89" y="200"/>
                  </a:lnTo>
                  <a:lnTo>
                    <a:pt x="79" y="199"/>
                  </a:lnTo>
                  <a:lnTo>
                    <a:pt x="70" y="197"/>
                  </a:lnTo>
                  <a:lnTo>
                    <a:pt x="60" y="194"/>
                  </a:lnTo>
                  <a:lnTo>
                    <a:pt x="52" y="191"/>
                  </a:lnTo>
                  <a:lnTo>
                    <a:pt x="44" y="186"/>
                  </a:lnTo>
                  <a:lnTo>
                    <a:pt x="36" y="181"/>
                  </a:lnTo>
                  <a:lnTo>
                    <a:pt x="29" y="175"/>
                  </a:lnTo>
                  <a:lnTo>
                    <a:pt x="22" y="168"/>
                  </a:lnTo>
                  <a:lnTo>
                    <a:pt x="16" y="161"/>
                  </a:lnTo>
                  <a:lnTo>
                    <a:pt x="11" y="153"/>
                  </a:lnTo>
                  <a:lnTo>
                    <a:pt x="7" y="144"/>
                  </a:lnTo>
                  <a:lnTo>
                    <a:pt x="4" y="134"/>
                  </a:lnTo>
                  <a:lnTo>
                    <a:pt x="2" y="124"/>
                  </a:lnTo>
                  <a:lnTo>
                    <a:pt x="1" y="113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31"/>
            <p:cNvSpPr>
              <a:spLocks/>
            </p:cNvSpPr>
            <p:nvPr/>
          </p:nvSpPr>
          <p:spPr bwMode="auto">
            <a:xfrm>
              <a:off x="2152" y="3501"/>
              <a:ext cx="99" cy="86"/>
            </a:xfrm>
            <a:custGeom>
              <a:avLst/>
              <a:gdLst/>
              <a:ahLst/>
              <a:cxnLst>
                <a:cxn ang="0">
                  <a:pos x="494" y="0"/>
                </a:cxn>
                <a:cxn ang="0">
                  <a:pos x="494" y="38"/>
                </a:cxn>
                <a:cxn ang="0">
                  <a:pos x="56" y="216"/>
                </a:cxn>
                <a:cxn ang="0">
                  <a:pos x="494" y="395"/>
                </a:cxn>
                <a:cxn ang="0">
                  <a:pos x="494" y="431"/>
                </a:cxn>
                <a:cxn ang="0">
                  <a:pos x="0" y="230"/>
                </a:cxn>
                <a:cxn ang="0">
                  <a:pos x="0" y="203"/>
                </a:cxn>
                <a:cxn ang="0">
                  <a:pos x="494" y="0"/>
                </a:cxn>
              </a:cxnLst>
              <a:rect l="0" t="0" r="r" b="b"/>
              <a:pathLst>
                <a:path w="494" h="431">
                  <a:moveTo>
                    <a:pt x="494" y="0"/>
                  </a:moveTo>
                  <a:lnTo>
                    <a:pt x="494" y="38"/>
                  </a:lnTo>
                  <a:lnTo>
                    <a:pt x="56" y="216"/>
                  </a:lnTo>
                  <a:lnTo>
                    <a:pt x="494" y="395"/>
                  </a:lnTo>
                  <a:lnTo>
                    <a:pt x="494" y="431"/>
                  </a:lnTo>
                  <a:lnTo>
                    <a:pt x="0" y="230"/>
                  </a:lnTo>
                  <a:lnTo>
                    <a:pt x="0" y="20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32"/>
            <p:cNvSpPr>
              <a:spLocks noEditPoints="1"/>
            </p:cNvSpPr>
            <p:nvPr/>
          </p:nvSpPr>
          <p:spPr bwMode="auto">
            <a:xfrm>
              <a:off x="2271" y="3472"/>
              <a:ext cx="77" cy="130"/>
            </a:xfrm>
            <a:custGeom>
              <a:avLst/>
              <a:gdLst/>
              <a:ahLst/>
              <a:cxnLst>
                <a:cxn ang="0">
                  <a:pos x="217" y="330"/>
                </a:cxn>
                <a:cxn ang="0">
                  <a:pos x="259" y="316"/>
                </a:cxn>
                <a:cxn ang="0">
                  <a:pos x="292" y="290"/>
                </a:cxn>
                <a:cxn ang="0">
                  <a:pos x="317" y="257"/>
                </a:cxn>
                <a:cxn ang="0">
                  <a:pos x="330" y="215"/>
                </a:cxn>
                <a:cxn ang="0">
                  <a:pos x="332" y="170"/>
                </a:cxn>
                <a:cxn ang="0">
                  <a:pos x="324" y="129"/>
                </a:cxn>
                <a:cxn ang="0">
                  <a:pos x="306" y="95"/>
                </a:cxn>
                <a:cxn ang="0">
                  <a:pos x="280" y="66"/>
                </a:cxn>
                <a:cxn ang="0">
                  <a:pos x="245" y="50"/>
                </a:cxn>
                <a:cxn ang="0">
                  <a:pos x="201" y="44"/>
                </a:cxn>
                <a:cxn ang="0">
                  <a:pos x="171" y="47"/>
                </a:cxn>
                <a:cxn ang="0">
                  <a:pos x="143" y="55"/>
                </a:cxn>
                <a:cxn ang="0">
                  <a:pos x="118" y="68"/>
                </a:cxn>
                <a:cxn ang="0">
                  <a:pos x="96" y="86"/>
                </a:cxn>
                <a:cxn ang="0">
                  <a:pos x="78" y="109"/>
                </a:cxn>
                <a:cxn ang="0">
                  <a:pos x="64" y="135"/>
                </a:cxn>
                <a:cxn ang="0">
                  <a:pos x="56" y="165"/>
                </a:cxn>
                <a:cxn ang="0">
                  <a:pos x="54" y="197"/>
                </a:cxn>
                <a:cxn ang="0">
                  <a:pos x="59" y="235"/>
                </a:cxn>
                <a:cxn ang="0">
                  <a:pos x="74" y="269"/>
                </a:cxn>
                <a:cxn ang="0">
                  <a:pos x="100" y="301"/>
                </a:cxn>
                <a:cxn ang="0">
                  <a:pos x="132" y="322"/>
                </a:cxn>
                <a:cxn ang="0">
                  <a:pos x="172" y="332"/>
                </a:cxn>
                <a:cxn ang="0">
                  <a:pos x="158" y="384"/>
                </a:cxn>
                <a:cxn ang="0">
                  <a:pos x="107" y="372"/>
                </a:cxn>
                <a:cxn ang="0">
                  <a:pos x="62" y="343"/>
                </a:cxn>
                <a:cxn ang="0">
                  <a:pos x="28" y="302"/>
                </a:cxn>
                <a:cxn ang="0">
                  <a:pos x="7" y="253"/>
                </a:cxn>
                <a:cxn ang="0">
                  <a:pos x="0" y="198"/>
                </a:cxn>
                <a:cxn ang="0">
                  <a:pos x="7" y="138"/>
                </a:cxn>
                <a:cxn ang="0">
                  <a:pos x="29" y="86"/>
                </a:cxn>
                <a:cxn ang="0">
                  <a:pos x="57" y="50"/>
                </a:cxn>
                <a:cxn ang="0">
                  <a:pos x="79" y="32"/>
                </a:cxn>
                <a:cxn ang="0">
                  <a:pos x="105" y="18"/>
                </a:cxn>
                <a:cxn ang="0">
                  <a:pos x="135" y="8"/>
                </a:cxn>
                <a:cxn ang="0">
                  <a:pos x="180" y="1"/>
                </a:cxn>
                <a:cxn ang="0">
                  <a:pos x="231" y="2"/>
                </a:cxn>
                <a:cxn ang="0">
                  <a:pos x="267" y="9"/>
                </a:cxn>
                <a:cxn ang="0">
                  <a:pos x="299" y="24"/>
                </a:cxn>
                <a:cxn ang="0">
                  <a:pos x="328" y="44"/>
                </a:cxn>
                <a:cxn ang="0">
                  <a:pos x="352" y="69"/>
                </a:cxn>
                <a:cxn ang="0">
                  <a:pos x="370" y="100"/>
                </a:cxn>
                <a:cxn ang="0">
                  <a:pos x="382" y="135"/>
                </a:cxn>
                <a:cxn ang="0">
                  <a:pos x="388" y="175"/>
                </a:cxn>
                <a:cxn ang="0">
                  <a:pos x="387" y="222"/>
                </a:cxn>
                <a:cxn ang="0">
                  <a:pos x="378" y="266"/>
                </a:cxn>
                <a:cxn ang="0">
                  <a:pos x="365" y="303"/>
                </a:cxn>
                <a:cxn ang="0">
                  <a:pos x="301" y="401"/>
                </a:cxn>
                <a:cxn ang="0">
                  <a:pos x="78" y="621"/>
                </a:cxn>
                <a:cxn ang="0">
                  <a:pos x="248" y="368"/>
                </a:cxn>
                <a:cxn ang="0">
                  <a:pos x="209" y="381"/>
                </a:cxn>
                <a:cxn ang="0">
                  <a:pos x="178" y="385"/>
                </a:cxn>
              </a:cxnLst>
              <a:rect l="0" t="0" r="r" b="b"/>
              <a:pathLst>
                <a:path w="388" h="650">
                  <a:moveTo>
                    <a:pt x="187" y="332"/>
                  </a:moveTo>
                  <a:lnTo>
                    <a:pt x="202" y="332"/>
                  </a:lnTo>
                  <a:lnTo>
                    <a:pt x="217" y="330"/>
                  </a:lnTo>
                  <a:lnTo>
                    <a:pt x="232" y="326"/>
                  </a:lnTo>
                  <a:lnTo>
                    <a:pt x="246" y="322"/>
                  </a:lnTo>
                  <a:lnTo>
                    <a:pt x="259" y="316"/>
                  </a:lnTo>
                  <a:lnTo>
                    <a:pt x="271" y="309"/>
                  </a:lnTo>
                  <a:lnTo>
                    <a:pt x="282" y="301"/>
                  </a:lnTo>
                  <a:lnTo>
                    <a:pt x="292" y="290"/>
                  </a:lnTo>
                  <a:lnTo>
                    <a:pt x="301" y="280"/>
                  </a:lnTo>
                  <a:lnTo>
                    <a:pt x="309" y="269"/>
                  </a:lnTo>
                  <a:lnTo>
                    <a:pt x="317" y="257"/>
                  </a:lnTo>
                  <a:lnTo>
                    <a:pt x="322" y="244"/>
                  </a:lnTo>
                  <a:lnTo>
                    <a:pt x="327" y="231"/>
                  </a:lnTo>
                  <a:lnTo>
                    <a:pt x="330" y="215"/>
                  </a:lnTo>
                  <a:lnTo>
                    <a:pt x="332" y="200"/>
                  </a:lnTo>
                  <a:lnTo>
                    <a:pt x="332" y="184"/>
                  </a:lnTo>
                  <a:lnTo>
                    <a:pt x="332" y="170"/>
                  </a:lnTo>
                  <a:lnTo>
                    <a:pt x="330" y="155"/>
                  </a:lnTo>
                  <a:lnTo>
                    <a:pt x="327" y="142"/>
                  </a:lnTo>
                  <a:lnTo>
                    <a:pt x="324" y="129"/>
                  </a:lnTo>
                  <a:lnTo>
                    <a:pt x="319" y="117"/>
                  </a:lnTo>
                  <a:lnTo>
                    <a:pt x="314" y="106"/>
                  </a:lnTo>
                  <a:lnTo>
                    <a:pt x="306" y="95"/>
                  </a:lnTo>
                  <a:lnTo>
                    <a:pt x="298" y="84"/>
                  </a:lnTo>
                  <a:lnTo>
                    <a:pt x="289" y="74"/>
                  </a:lnTo>
                  <a:lnTo>
                    <a:pt x="280" y="66"/>
                  </a:lnTo>
                  <a:lnTo>
                    <a:pt x="269" y="59"/>
                  </a:lnTo>
                  <a:lnTo>
                    <a:pt x="257" y="54"/>
                  </a:lnTo>
                  <a:lnTo>
                    <a:pt x="245" y="50"/>
                  </a:lnTo>
                  <a:lnTo>
                    <a:pt x="230" y="46"/>
                  </a:lnTo>
                  <a:lnTo>
                    <a:pt x="216" y="45"/>
                  </a:lnTo>
                  <a:lnTo>
                    <a:pt x="201" y="44"/>
                  </a:lnTo>
                  <a:lnTo>
                    <a:pt x="190" y="44"/>
                  </a:lnTo>
                  <a:lnTo>
                    <a:pt x="181" y="45"/>
                  </a:lnTo>
                  <a:lnTo>
                    <a:pt x="171" y="47"/>
                  </a:lnTo>
                  <a:lnTo>
                    <a:pt x="161" y="49"/>
                  </a:lnTo>
                  <a:lnTo>
                    <a:pt x="152" y="51"/>
                  </a:lnTo>
                  <a:lnTo>
                    <a:pt x="143" y="55"/>
                  </a:lnTo>
                  <a:lnTo>
                    <a:pt x="134" y="58"/>
                  </a:lnTo>
                  <a:lnTo>
                    <a:pt x="126" y="63"/>
                  </a:lnTo>
                  <a:lnTo>
                    <a:pt x="118" y="68"/>
                  </a:lnTo>
                  <a:lnTo>
                    <a:pt x="110" y="74"/>
                  </a:lnTo>
                  <a:lnTo>
                    <a:pt x="103" y="80"/>
                  </a:lnTo>
                  <a:lnTo>
                    <a:pt x="96" y="86"/>
                  </a:lnTo>
                  <a:lnTo>
                    <a:pt x="89" y="94"/>
                  </a:lnTo>
                  <a:lnTo>
                    <a:pt x="83" y="101"/>
                  </a:lnTo>
                  <a:lnTo>
                    <a:pt x="78" y="109"/>
                  </a:lnTo>
                  <a:lnTo>
                    <a:pt x="73" y="117"/>
                  </a:lnTo>
                  <a:lnTo>
                    <a:pt x="68" y="126"/>
                  </a:lnTo>
                  <a:lnTo>
                    <a:pt x="64" y="135"/>
                  </a:lnTo>
                  <a:lnTo>
                    <a:pt x="61" y="144"/>
                  </a:lnTo>
                  <a:lnTo>
                    <a:pt x="58" y="154"/>
                  </a:lnTo>
                  <a:lnTo>
                    <a:pt x="56" y="165"/>
                  </a:lnTo>
                  <a:lnTo>
                    <a:pt x="55" y="175"/>
                  </a:lnTo>
                  <a:lnTo>
                    <a:pt x="54" y="186"/>
                  </a:lnTo>
                  <a:lnTo>
                    <a:pt x="54" y="197"/>
                  </a:lnTo>
                  <a:lnTo>
                    <a:pt x="54" y="209"/>
                  </a:lnTo>
                  <a:lnTo>
                    <a:pt x="56" y="222"/>
                  </a:lnTo>
                  <a:lnTo>
                    <a:pt x="59" y="235"/>
                  </a:lnTo>
                  <a:lnTo>
                    <a:pt x="63" y="247"/>
                  </a:lnTo>
                  <a:lnTo>
                    <a:pt x="68" y="258"/>
                  </a:lnTo>
                  <a:lnTo>
                    <a:pt x="74" y="269"/>
                  </a:lnTo>
                  <a:lnTo>
                    <a:pt x="81" y="280"/>
                  </a:lnTo>
                  <a:lnTo>
                    <a:pt x="90" y="290"/>
                  </a:lnTo>
                  <a:lnTo>
                    <a:pt x="100" y="301"/>
                  </a:lnTo>
                  <a:lnTo>
                    <a:pt x="110" y="309"/>
                  </a:lnTo>
                  <a:lnTo>
                    <a:pt x="121" y="316"/>
                  </a:lnTo>
                  <a:lnTo>
                    <a:pt x="132" y="322"/>
                  </a:lnTo>
                  <a:lnTo>
                    <a:pt x="144" y="326"/>
                  </a:lnTo>
                  <a:lnTo>
                    <a:pt x="157" y="330"/>
                  </a:lnTo>
                  <a:lnTo>
                    <a:pt x="172" y="332"/>
                  </a:lnTo>
                  <a:lnTo>
                    <a:pt x="187" y="332"/>
                  </a:lnTo>
                  <a:close/>
                  <a:moveTo>
                    <a:pt x="178" y="385"/>
                  </a:moveTo>
                  <a:lnTo>
                    <a:pt x="158" y="384"/>
                  </a:lnTo>
                  <a:lnTo>
                    <a:pt x="140" y="382"/>
                  </a:lnTo>
                  <a:lnTo>
                    <a:pt x="123" y="378"/>
                  </a:lnTo>
                  <a:lnTo>
                    <a:pt x="107" y="372"/>
                  </a:lnTo>
                  <a:lnTo>
                    <a:pt x="90" y="363"/>
                  </a:lnTo>
                  <a:lnTo>
                    <a:pt x="76" y="354"/>
                  </a:lnTo>
                  <a:lnTo>
                    <a:pt x="62" y="343"/>
                  </a:lnTo>
                  <a:lnTo>
                    <a:pt x="50" y="330"/>
                  </a:lnTo>
                  <a:lnTo>
                    <a:pt x="38" y="317"/>
                  </a:lnTo>
                  <a:lnTo>
                    <a:pt x="28" y="302"/>
                  </a:lnTo>
                  <a:lnTo>
                    <a:pt x="20" y="286"/>
                  </a:lnTo>
                  <a:lnTo>
                    <a:pt x="12" y="270"/>
                  </a:lnTo>
                  <a:lnTo>
                    <a:pt x="7" y="253"/>
                  </a:lnTo>
                  <a:lnTo>
                    <a:pt x="3" y="236"/>
                  </a:lnTo>
                  <a:lnTo>
                    <a:pt x="0" y="217"/>
                  </a:lnTo>
                  <a:lnTo>
                    <a:pt x="0" y="198"/>
                  </a:lnTo>
                  <a:lnTo>
                    <a:pt x="0" y="177"/>
                  </a:lnTo>
                  <a:lnTo>
                    <a:pt x="3" y="156"/>
                  </a:lnTo>
                  <a:lnTo>
                    <a:pt x="7" y="138"/>
                  </a:lnTo>
                  <a:lnTo>
                    <a:pt x="12" y="120"/>
                  </a:lnTo>
                  <a:lnTo>
                    <a:pt x="20" y="103"/>
                  </a:lnTo>
                  <a:lnTo>
                    <a:pt x="29" y="86"/>
                  </a:lnTo>
                  <a:lnTo>
                    <a:pt x="39" y="71"/>
                  </a:lnTo>
                  <a:lnTo>
                    <a:pt x="51" y="57"/>
                  </a:lnTo>
                  <a:lnTo>
                    <a:pt x="57" y="50"/>
                  </a:lnTo>
                  <a:lnTo>
                    <a:pt x="64" y="44"/>
                  </a:lnTo>
                  <a:lnTo>
                    <a:pt x="71" y="38"/>
                  </a:lnTo>
                  <a:lnTo>
                    <a:pt x="79" y="32"/>
                  </a:lnTo>
                  <a:lnTo>
                    <a:pt x="87" y="28"/>
                  </a:lnTo>
                  <a:lnTo>
                    <a:pt x="96" y="23"/>
                  </a:lnTo>
                  <a:lnTo>
                    <a:pt x="105" y="18"/>
                  </a:lnTo>
                  <a:lnTo>
                    <a:pt x="115" y="14"/>
                  </a:lnTo>
                  <a:lnTo>
                    <a:pt x="124" y="11"/>
                  </a:lnTo>
                  <a:lnTo>
                    <a:pt x="135" y="8"/>
                  </a:lnTo>
                  <a:lnTo>
                    <a:pt x="145" y="6"/>
                  </a:lnTo>
                  <a:lnTo>
                    <a:pt x="156" y="4"/>
                  </a:lnTo>
                  <a:lnTo>
                    <a:pt x="180" y="1"/>
                  </a:lnTo>
                  <a:lnTo>
                    <a:pt x="205" y="0"/>
                  </a:lnTo>
                  <a:lnTo>
                    <a:pt x="218" y="1"/>
                  </a:lnTo>
                  <a:lnTo>
                    <a:pt x="231" y="2"/>
                  </a:lnTo>
                  <a:lnTo>
                    <a:pt x="244" y="4"/>
                  </a:lnTo>
                  <a:lnTo>
                    <a:pt x="256" y="6"/>
                  </a:lnTo>
                  <a:lnTo>
                    <a:pt x="267" y="9"/>
                  </a:lnTo>
                  <a:lnTo>
                    <a:pt x="278" y="13"/>
                  </a:lnTo>
                  <a:lnTo>
                    <a:pt x="289" y="18"/>
                  </a:lnTo>
                  <a:lnTo>
                    <a:pt x="299" y="24"/>
                  </a:lnTo>
                  <a:lnTo>
                    <a:pt x="309" y="30"/>
                  </a:lnTo>
                  <a:lnTo>
                    <a:pt x="319" y="37"/>
                  </a:lnTo>
                  <a:lnTo>
                    <a:pt x="328" y="44"/>
                  </a:lnTo>
                  <a:lnTo>
                    <a:pt x="337" y="52"/>
                  </a:lnTo>
                  <a:lnTo>
                    <a:pt x="344" y="60"/>
                  </a:lnTo>
                  <a:lnTo>
                    <a:pt x="352" y="69"/>
                  </a:lnTo>
                  <a:lnTo>
                    <a:pt x="358" y="78"/>
                  </a:lnTo>
                  <a:lnTo>
                    <a:pt x="364" y="89"/>
                  </a:lnTo>
                  <a:lnTo>
                    <a:pt x="370" y="100"/>
                  </a:lnTo>
                  <a:lnTo>
                    <a:pt x="374" y="112"/>
                  </a:lnTo>
                  <a:lnTo>
                    <a:pt x="378" y="123"/>
                  </a:lnTo>
                  <a:lnTo>
                    <a:pt x="382" y="135"/>
                  </a:lnTo>
                  <a:lnTo>
                    <a:pt x="384" y="148"/>
                  </a:lnTo>
                  <a:lnTo>
                    <a:pt x="387" y="161"/>
                  </a:lnTo>
                  <a:lnTo>
                    <a:pt x="388" y="175"/>
                  </a:lnTo>
                  <a:lnTo>
                    <a:pt x="388" y="188"/>
                  </a:lnTo>
                  <a:lnTo>
                    <a:pt x="388" y="205"/>
                  </a:lnTo>
                  <a:lnTo>
                    <a:pt x="387" y="222"/>
                  </a:lnTo>
                  <a:lnTo>
                    <a:pt x="384" y="238"/>
                  </a:lnTo>
                  <a:lnTo>
                    <a:pt x="382" y="253"/>
                  </a:lnTo>
                  <a:lnTo>
                    <a:pt x="378" y="266"/>
                  </a:lnTo>
                  <a:lnTo>
                    <a:pt x="374" y="279"/>
                  </a:lnTo>
                  <a:lnTo>
                    <a:pt x="370" y="291"/>
                  </a:lnTo>
                  <a:lnTo>
                    <a:pt x="365" y="303"/>
                  </a:lnTo>
                  <a:lnTo>
                    <a:pt x="350" y="328"/>
                  </a:lnTo>
                  <a:lnTo>
                    <a:pt x="329" y="360"/>
                  </a:lnTo>
                  <a:lnTo>
                    <a:pt x="301" y="401"/>
                  </a:lnTo>
                  <a:lnTo>
                    <a:pt x="268" y="450"/>
                  </a:lnTo>
                  <a:lnTo>
                    <a:pt x="125" y="650"/>
                  </a:lnTo>
                  <a:lnTo>
                    <a:pt x="78" y="621"/>
                  </a:lnTo>
                  <a:lnTo>
                    <a:pt x="276" y="354"/>
                  </a:lnTo>
                  <a:lnTo>
                    <a:pt x="262" y="361"/>
                  </a:lnTo>
                  <a:lnTo>
                    <a:pt x="248" y="368"/>
                  </a:lnTo>
                  <a:lnTo>
                    <a:pt x="233" y="373"/>
                  </a:lnTo>
                  <a:lnTo>
                    <a:pt x="221" y="378"/>
                  </a:lnTo>
                  <a:lnTo>
                    <a:pt x="209" y="381"/>
                  </a:lnTo>
                  <a:lnTo>
                    <a:pt x="198" y="383"/>
                  </a:lnTo>
                  <a:lnTo>
                    <a:pt x="187" y="385"/>
                  </a:lnTo>
                  <a:lnTo>
                    <a:pt x="178" y="38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33"/>
            <p:cNvSpPr>
              <a:spLocks noEditPoints="1"/>
            </p:cNvSpPr>
            <p:nvPr/>
          </p:nvSpPr>
          <p:spPr bwMode="auto">
            <a:xfrm>
              <a:off x="2363" y="3472"/>
              <a:ext cx="81" cy="127"/>
            </a:xfrm>
            <a:custGeom>
              <a:avLst/>
              <a:gdLst/>
              <a:ahLst/>
              <a:cxnLst>
                <a:cxn ang="0">
                  <a:pos x="171" y="54"/>
                </a:cxn>
                <a:cxn ang="0">
                  <a:pos x="133" y="74"/>
                </a:cxn>
                <a:cxn ang="0">
                  <a:pos x="102" y="110"/>
                </a:cxn>
                <a:cxn ang="0">
                  <a:pos x="79" y="161"/>
                </a:cxn>
                <a:cxn ang="0">
                  <a:pos x="62" y="225"/>
                </a:cxn>
                <a:cxn ang="0">
                  <a:pos x="55" y="300"/>
                </a:cxn>
                <a:cxn ang="0">
                  <a:pos x="61" y="408"/>
                </a:cxn>
                <a:cxn ang="0">
                  <a:pos x="86" y="499"/>
                </a:cxn>
                <a:cxn ang="0">
                  <a:pos x="111" y="541"/>
                </a:cxn>
                <a:cxn ang="0">
                  <a:pos x="135" y="565"/>
                </a:cxn>
                <a:cxn ang="0">
                  <a:pos x="165" y="581"/>
                </a:cxn>
                <a:cxn ang="0">
                  <a:pos x="198" y="587"/>
                </a:cxn>
                <a:cxn ang="0">
                  <a:pos x="234" y="585"/>
                </a:cxn>
                <a:cxn ang="0">
                  <a:pos x="264" y="575"/>
                </a:cxn>
                <a:cxn ang="0">
                  <a:pos x="290" y="555"/>
                </a:cxn>
                <a:cxn ang="0">
                  <a:pos x="313" y="528"/>
                </a:cxn>
                <a:cxn ang="0">
                  <a:pos x="339" y="461"/>
                </a:cxn>
                <a:cxn ang="0">
                  <a:pos x="353" y="352"/>
                </a:cxn>
                <a:cxn ang="0">
                  <a:pos x="349" y="227"/>
                </a:cxn>
                <a:cxn ang="0">
                  <a:pos x="328" y="135"/>
                </a:cxn>
                <a:cxn ang="0">
                  <a:pos x="305" y="95"/>
                </a:cxn>
                <a:cxn ang="0">
                  <a:pos x="279" y="71"/>
                </a:cxn>
                <a:cxn ang="0">
                  <a:pos x="249" y="56"/>
                </a:cxn>
                <a:cxn ang="0">
                  <a:pos x="212" y="50"/>
                </a:cxn>
                <a:cxn ang="0">
                  <a:pos x="1" y="276"/>
                </a:cxn>
                <a:cxn ang="0">
                  <a:pos x="9" y="203"/>
                </a:cxn>
                <a:cxn ang="0">
                  <a:pos x="23" y="142"/>
                </a:cxn>
                <a:cxn ang="0">
                  <a:pos x="46" y="94"/>
                </a:cxn>
                <a:cxn ang="0">
                  <a:pos x="76" y="57"/>
                </a:cxn>
                <a:cxn ang="0">
                  <a:pos x="108" y="30"/>
                </a:cxn>
                <a:cxn ang="0">
                  <a:pos x="143" y="11"/>
                </a:cxn>
                <a:cxn ang="0">
                  <a:pos x="182" y="2"/>
                </a:cxn>
                <a:cxn ang="0">
                  <a:pos x="225" y="2"/>
                </a:cxn>
                <a:cxn ang="0">
                  <a:pos x="267" y="10"/>
                </a:cxn>
                <a:cxn ang="0">
                  <a:pos x="305" y="28"/>
                </a:cxn>
                <a:cxn ang="0">
                  <a:pos x="337" y="54"/>
                </a:cxn>
                <a:cxn ang="0">
                  <a:pos x="365" y="89"/>
                </a:cxn>
                <a:cxn ang="0">
                  <a:pos x="387" y="138"/>
                </a:cxn>
                <a:cxn ang="0">
                  <a:pos x="401" y="202"/>
                </a:cxn>
                <a:cxn ang="0">
                  <a:pos x="408" y="324"/>
                </a:cxn>
                <a:cxn ang="0">
                  <a:pos x="397" y="446"/>
                </a:cxn>
                <a:cxn ang="0">
                  <a:pos x="361" y="546"/>
                </a:cxn>
                <a:cxn ang="0">
                  <a:pos x="334" y="586"/>
                </a:cxn>
                <a:cxn ang="0">
                  <a:pos x="299" y="614"/>
                </a:cxn>
                <a:cxn ang="0">
                  <a:pos x="255" y="630"/>
                </a:cxn>
                <a:cxn ang="0">
                  <a:pos x="204" y="636"/>
                </a:cxn>
                <a:cxn ang="0">
                  <a:pos x="157" y="630"/>
                </a:cxn>
                <a:cxn ang="0">
                  <a:pos x="115" y="613"/>
                </a:cxn>
                <a:cxn ang="0">
                  <a:pos x="80" y="585"/>
                </a:cxn>
                <a:cxn ang="0">
                  <a:pos x="51" y="544"/>
                </a:cxn>
                <a:cxn ang="0">
                  <a:pos x="29" y="496"/>
                </a:cxn>
                <a:cxn ang="0">
                  <a:pos x="3" y="383"/>
                </a:cxn>
              </a:cxnLst>
              <a:rect l="0" t="0" r="r" b="b"/>
              <a:pathLst>
                <a:path w="408" h="636">
                  <a:moveTo>
                    <a:pt x="202" y="50"/>
                  </a:moveTo>
                  <a:lnTo>
                    <a:pt x="191" y="50"/>
                  </a:lnTo>
                  <a:lnTo>
                    <a:pt x="181" y="52"/>
                  </a:lnTo>
                  <a:lnTo>
                    <a:pt x="171" y="54"/>
                  </a:lnTo>
                  <a:lnTo>
                    <a:pt x="161" y="58"/>
                  </a:lnTo>
                  <a:lnTo>
                    <a:pt x="152" y="62"/>
                  </a:lnTo>
                  <a:lnTo>
                    <a:pt x="142" y="67"/>
                  </a:lnTo>
                  <a:lnTo>
                    <a:pt x="133" y="74"/>
                  </a:lnTo>
                  <a:lnTo>
                    <a:pt x="124" y="81"/>
                  </a:lnTo>
                  <a:lnTo>
                    <a:pt x="116" y="91"/>
                  </a:lnTo>
                  <a:lnTo>
                    <a:pt x="109" y="100"/>
                  </a:lnTo>
                  <a:lnTo>
                    <a:pt x="102" y="110"/>
                  </a:lnTo>
                  <a:lnTo>
                    <a:pt x="95" y="121"/>
                  </a:lnTo>
                  <a:lnTo>
                    <a:pt x="89" y="133"/>
                  </a:lnTo>
                  <a:lnTo>
                    <a:pt x="84" y="146"/>
                  </a:lnTo>
                  <a:lnTo>
                    <a:pt x="79" y="161"/>
                  </a:lnTo>
                  <a:lnTo>
                    <a:pt x="74" y="176"/>
                  </a:lnTo>
                  <a:lnTo>
                    <a:pt x="69" y="192"/>
                  </a:lnTo>
                  <a:lnTo>
                    <a:pt x="65" y="208"/>
                  </a:lnTo>
                  <a:lnTo>
                    <a:pt x="62" y="225"/>
                  </a:lnTo>
                  <a:lnTo>
                    <a:pt x="60" y="243"/>
                  </a:lnTo>
                  <a:lnTo>
                    <a:pt x="58" y="261"/>
                  </a:lnTo>
                  <a:lnTo>
                    <a:pt x="56" y="280"/>
                  </a:lnTo>
                  <a:lnTo>
                    <a:pt x="55" y="300"/>
                  </a:lnTo>
                  <a:lnTo>
                    <a:pt x="55" y="320"/>
                  </a:lnTo>
                  <a:lnTo>
                    <a:pt x="56" y="351"/>
                  </a:lnTo>
                  <a:lnTo>
                    <a:pt x="58" y="381"/>
                  </a:lnTo>
                  <a:lnTo>
                    <a:pt x="61" y="408"/>
                  </a:lnTo>
                  <a:lnTo>
                    <a:pt x="65" y="433"/>
                  </a:lnTo>
                  <a:lnTo>
                    <a:pt x="70" y="458"/>
                  </a:lnTo>
                  <a:lnTo>
                    <a:pt x="78" y="479"/>
                  </a:lnTo>
                  <a:lnTo>
                    <a:pt x="86" y="499"/>
                  </a:lnTo>
                  <a:lnTo>
                    <a:pt x="95" y="518"/>
                  </a:lnTo>
                  <a:lnTo>
                    <a:pt x="100" y="526"/>
                  </a:lnTo>
                  <a:lnTo>
                    <a:pt x="105" y="534"/>
                  </a:lnTo>
                  <a:lnTo>
                    <a:pt x="111" y="541"/>
                  </a:lnTo>
                  <a:lnTo>
                    <a:pt x="117" y="548"/>
                  </a:lnTo>
                  <a:lnTo>
                    <a:pt x="123" y="554"/>
                  </a:lnTo>
                  <a:lnTo>
                    <a:pt x="129" y="560"/>
                  </a:lnTo>
                  <a:lnTo>
                    <a:pt x="135" y="565"/>
                  </a:lnTo>
                  <a:lnTo>
                    <a:pt x="142" y="569"/>
                  </a:lnTo>
                  <a:lnTo>
                    <a:pt x="150" y="574"/>
                  </a:lnTo>
                  <a:lnTo>
                    <a:pt x="157" y="578"/>
                  </a:lnTo>
                  <a:lnTo>
                    <a:pt x="165" y="581"/>
                  </a:lnTo>
                  <a:lnTo>
                    <a:pt x="173" y="583"/>
                  </a:lnTo>
                  <a:lnTo>
                    <a:pt x="181" y="585"/>
                  </a:lnTo>
                  <a:lnTo>
                    <a:pt x="189" y="586"/>
                  </a:lnTo>
                  <a:lnTo>
                    <a:pt x="198" y="587"/>
                  </a:lnTo>
                  <a:lnTo>
                    <a:pt x="207" y="587"/>
                  </a:lnTo>
                  <a:lnTo>
                    <a:pt x="216" y="587"/>
                  </a:lnTo>
                  <a:lnTo>
                    <a:pt x="225" y="586"/>
                  </a:lnTo>
                  <a:lnTo>
                    <a:pt x="234" y="585"/>
                  </a:lnTo>
                  <a:lnTo>
                    <a:pt x="242" y="583"/>
                  </a:lnTo>
                  <a:lnTo>
                    <a:pt x="249" y="581"/>
                  </a:lnTo>
                  <a:lnTo>
                    <a:pt x="257" y="578"/>
                  </a:lnTo>
                  <a:lnTo>
                    <a:pt x="264" y="575"/>
                  </a:lnTo>
                  <a:lnTo>
                    <a:pt x="271" y="570"/>
                  </a:lnTo>
                  <a:lnTo>
                    <a:pt x="278" y="565"/>
                  </a:lnTo>
                  <a:lnTo>
                    <a:pt x="284" y="561"/>
                  </a:lnTo>
                  <a:lnTo>
                    <a:pt x="290" y="555"/>
                  </a:lnTo>
                  <a:lnTo>
                    <a:pt x="297" y="549"/>
                  </a:lnTo>
                  <a:lnTo>
                    <a:pt x="302" y="543"/>
                  </a:lnTo>
                  <a:lnTo>
                    <a:pt x="308" y="536"/>
                  </a:lnTo>
                  <a:lnTo>
                    <a:pt x="313" y="528"/>
                  </a:lnTo>
                  <a:lnTo>
                    <a:pt x="317" y="520"/>
                  </a:lnTo>
                  <a:lnTo>
                    <a:pt x="326" y="502"/>
                  </a:lnTo>
                  <a:lnTo>
                    <a:pt x="333" y="482"/>
                  </a:lnTo>
                  <a:lnTo>
                    <a:pt x="339" y="461"/>
                  </a:lnTo>
                  <a:lnTo>
                    <a:pt x="344" y="437"/>
                  </a:lnTo>
                  <a:lnTo>
                    <a:pt x="348" y="410"/>
                  </a:lnTo>
                  <a:lnTo>
                    <a:pt x="351" y="383"/>
                  </a:lnTo>
                  <a:lnTo>
                    <a:pt x="353" y="352"/>
                  </a:lnTo>
                  <a:lnTo>
                    <a:pt x="354" y="320"/>
                  </a:lnTo>
                  <a:lnTo>
                    <a:pt x="353" y="287"/>
                  </a:lnTo>
                  <a:lnTo>
                    <a:pt x="351" y="256"/>
                  </a:lnTo>
                  <a:lnTo>
                    <a:pt x="349" y="227"/>
                  </a:lnTo>
                  <a:lnTo>
                    <a:pt x="345" y="201"/>
                  </a:lnTo>
                  <a:lnTo>
                    <a:pt x="340" y="177"/>
                  </a:lnTo>
                  <a:lnTo>
                    <a:pt x="334" y="154"/>
                  </a:lnTo>
                  <a:lnTo>
                    <a:pt x="328" y="135"/>
                  </a:lnTo>
                  <a:lnTo>
                    <a:pt x="320" y="117"/>
                  </a:lnTo>
                  <a:lnTo>
                    <a:pt x="315" y="109"/>
                  </a:lnTo>
                  <a:lnTo>
                    <a:pt x="310" y="102"/>
                  </a:lnTo>
                  <a:lnTo>
                    <a:pt x="305" y="95"/>
                  </a:lnTo>
                  <a:lnTo>
                    <a:pt x="299" y="87"/>
                  </a:lnTo>
                  <a:lnTo>
                    <a:pt x="292" y="81"/>
                  </a:lnTo>
                  <a:lnTo>
                    <a:pt x="286" y="76"/>
                  </a:lnTo>
                  <a:lnTo>
                    <a:pt x="279" y="71"/>
                  </a:lnTo>
                  <a:lnTo>
                    <a:pt x="272" y="66"/>
                  </a:lnTo>
                  <a:lnTo>
                    <a:pt x="265" y="62"/>
                  </a:lnTo>
                  <a:lnTo>
                    <a:pt x="257" y="59"/>
                  </a:lnTo>
                  <a:lnTo>
                    <a:pt x="249" y="56"/>
                  </a:lnTo>
                  <a:lnTo>
                    <a:pt x="240" y="54"/>
                  </a:lnTo>
                  <a:lnTo>
                    <a:pt x="231" y="52"/>
                  </a:lnTo>
                  <a:lnTo>
                    <a:pt x="222" y="51"/>
                  </a:lnTo>
                  <a:lnTo>
                    <a:pt x="212" y="50"/>
                  </a:lnTo>
                  <a:lnTo>
                    <a:pt x="202" y="50"/>
                  </a:lnTo>
                  <a:close/>
                  <a:moveTo>
                    <a:pt x="0" y="318"/>
                  </a:moveTo>
                  <a:lnTo>
                    <a:pt x="0" y="297"/>
                  </a:lnTo>
                  <a:lnTo>
                    <a:pt x="1" y="276"/>
                  </a:lnTo>
                  <a:lnTo>
                    <a:pt x="2" y="257"/>
                  </a:lnTo>
                  <a:lnTo>
                    <a:pt x="4" y="239"/>
                  </a:lnTo>
                  <a:lnTo>
                    <a:pt x="6" y="220"/>
                  </a:lnTo>
                  <a:lnTo>
                    <a:pt x="9" y="203"/>
                  </a:lnTo>
                  <a:lnTo>
                    <a:pt x="12" y="187"/>
                  </a:lnTo>
                  <a:lnTo>
                    <a:pt x="15" y="172"/>
                  </a:lnTo>
                  <a:lnTo>
                    <a:pt x="19" y="156"/>
                  </a:lnTo>
                  <a:lnTo>
                    <a:pt x="23" y="142"/>
                  </a:lnTo>
                  <a:lnTo>
                    <a:pt x="28" y="129"/>
                  </a:lnTo>
                  <a:lnTo>
                    <a:pt x="34" y="117"/>
                  </a:lnTo>
                  <a:lnTo>
                    <a:pt x="40" y="105"/>
                  </a:lnTo>
                  <a:lnTo>
                    <a:pt x="46" y="94"/>
                  </a:lnTo>
                  <a:lnTo>
                    <a:pt x="53" y="83"/>
                  </a:lnTo>
                  <a:lnTo>
                    <a:pt x="60" y="73"/>
                  </a:lnTo>
                  <a:lnTo>
                    <a:pt x="67" y="65"/>
                  </a:lnTo>
                  <a:lnTo>
                    <a:pt x="76" y="57"/>
                  </a:lnTo>
                  <a:lnTo>
                    <a:pt x="84" y="49"/>
                  </a:lnTo>
                  <a:lnTo>
                    <a:pt x="92" y="42"/>
                  </a:lnTo>
                  <a:lnTo>
                    <a:pt x="100" y="36"/>
                  </a:lnTo>
                  <a:lnTo>
                    <a:pt x="108" y="30"/>
                  </a:lnTo>
                  <a:lnTo>
                    <a:pt x="116" y="24"/>
                  </a:lnTo>
                  <a:lnTo>
                    <a:pt x="125" y="18"/>
                  </a:lnTo>
                  <a:lnTo>
                    <a:pt x="134" y="14"/>
                  </a:lnTo>
                  <a:lnTo>
                    <a:pt x="143" y="11"/>
                  </a:lnTo>
                  <a:lnTo>
                    <a:pt x="153" y="8"/>
                  </a:lnTo>
                  <a:lnTo>
                    <a:pt x="163" y="5"/>
                  </a:lnTo>
                  <a:lnTo>
                    <a:pt x="172" y="3"/>
                  </a:lnTo>
                  <a:lnTo>
                    <a:pt x="182" y="2"/>
                  </a:lnTo>
                  <a:lnTo>
                    <a:pt x="192" y="1"/>
                  </a:lnTo>
                  <a:lnTo>
                    <a:pt x="202" y="0"/>
                  </a:lnTo>
                  <a:lnTo>
                    <a:pt x="213" y="1"/>
                  </a:lnTo>
                  <a:lnTo>
                    <a:pt x="225" y="2"/>
                  </a:lnTo>
                  <a:lnTo>
                    <a:pt x="236" y="3"/>
                  </a:lnTo>
                  <a:lnTo>
                    <a:pt x="247" y="5"/>
                  </a:lnTo>
                  <a:lnTo>
                    <a:pt x="257" y="7"/>
                  </a:lnTo>
                  <a:lnTo>
                    <a:pt x="267" y="10"/>
                  </a:lnTo>
                  <a:lnTo>
                    <a:pt x="276" y="14"/>
                  </a:lnTo>
                  <a:lnTo>
                    <a:pt x="286" y="18"/>
                  </a:lnTo>
                  <a:lnTo>
                    <a:pt x="296" y="23"/>
                  </a:lnTo>
                  <a:lnTo>
                    <a:pt x="305" y="28"/>
                  </a:lnTo>
                  <a:lnTo>
                    <a:pt x="313" y="34"/>
                  </a:lnTo>
                  <a:lnTo>
                    <a:pt x="321" y="40"/>
                  </a:lnTo>
                  <a:lnTo>
                    <a:pt x="329" y="47"/>
                  </a:lnTo>
                  <a:lnTo>
                    <a:pt x="337" y="54"/>
                  </a:lnTo>
                  <a:lnTo>
                    <a:pt x="344" y="61"/>
                  </a:lnTo>
                  <a:lnTo>
                    <a:pt x="352" y="70"/>
                  </a:lnTo>
                  <a:lnTo>
                    <a:pt x="358" y="79"/>
                  </a:lnTo>
                  <a:lnTo>
                    <a:pt x="365" y="89"/>
                  </a:lnTo>
                  <a:lnTo>
                    <a:pt x="372" y="101"/>
                  </a:lnTo>
                  <a:lnTo>
                    <a:pt x="377" y="112"/>
                  </a:lnTo>
                  <a:lnTo>
                    <a:pt x="382" y="125"/>
                  </a:lnTo>
                  <a:lnTo>
                    <a:pt x="387" y="138"/>
                  </a:lnTo>
                  <a:lnTo>
                    <a:pt x="391" y="153"/>
                  </a:lnTo>
                  <a:lnTo>
                    <a:pt x="395" y="169"/>
                  </a:lnTo>
                  <a:lnTo>
                    <a:pt x="398" y="185"/>
                  </a:lnTo>
                  <a:lnTo>
                    <a:pt x="401" y="202"/>
                  </a:lnTo>
                  <a:lnTo>
                    <a:pt x="403" y="220"/>
                  </a:lnTo>
                  <a:lnTo>
                    <a:pt x="405" y="239"/>
                  </a:lnTo>
                  <a:lnTo>
                    <a:pt x="408" y="279"/>
                  </a:lnTo>
                  <a:lnTo>
                    <a:pt x="408" y="324"/>
                  </a:lnTo>
                  <a:lnTo>
                    <a:pt x="408" y="356"/>
                  </a:lnTo>
                  <a:lnTo>
                    <a:pt x="406" y="388"/>
                  </a:lnTo>
                  <a:lnTo>
                    <a:pt x="402" y="417"/>
                  </a:lnTo>
                  <a:lnTo>
                    <a:pt x="397" y="446"/>
                  </a:lnTo>
                  <a:lnTo>
                    <a:pt x="390" y="473"/>
                  </a:lnTo>
                  <a:lnTo>
                    <a:pt x="382" y="499"/>
                  </a:lnTo>
                  <a:lnTo>
                    <a:pt x="373" y="524"/>
                  </a:lnTo>
                  <a:lnTo>
                    <a:pt x="361" y="546"/>
                  </a:lnTo>
                  <a:lnTo>
                    <a:pt x="355" y="557"/>
                  </a:lnTo>
                  <a:lnTo>
                    <a:pt x="348" y="567"/>
                  </a:lnTo>
                  <a:lnTo>
                    <a:pt x="341" y="577"/>
                  </a:lnTo>
                  <a:lnTo>
                    <a:pt x="334" y="586"/>
                  </a:lnTo>
                  <a:lnTo>
                    <a:pt x="326" y="594"/>
                  </a:lnTo>
                  <a:lnTo>
                    <a:pt x="317" y="601"/>
                  </a:lnTo>
                  <a:lnTo>
                    <a:pt x="308" y="608"/>
                  </a:lnTo>
                  <a:lnTo>
                    <a:pt x="299" y="614"/>
                  </a:lnTo>
                  <a:lnTo>
                    <a:pt x="288" y="619"/>
                  </a:lnTo>
                  <a:lnTo>
                    <a:pt x="277" y="623"/>
                  </a:lnTo>
                  <a:lnTo>
                    <a:pt x="266" y="627"/>
                  </a:lnTo>
                  <a:lnTo>
                    <a:pt x="255" y="630"/>
                  </a:lnTo>
                  <a:lnTo>
                    <a:pt x="243" y="632"/>
                  </a:lnTo>
                  <a:lnTo>
                    <a:pt x="231" y="634"/>
                  </a:lnTo>
                  <a:lnTo>
                    <a:pt x="217" y="635"/>
                  </a:lnTo>
                  <a:lnTo>
                    <a:pt x="204" y="636"/>
                  </a:lnTo>
                  <a:lnTo>
                    <a:pt x="192" y="635"/>
                  </a:lnTo>
                  <a:lnTo>
                    <a:pt x="180" y="634"/>
                  </a:lnTo>
                  <a:lnTo>
                    <a:pt x="168" y="632"/>
                  </a:lnTo>
                  <a:lnTo>
                    <a:pt x="157" y="630"/>
                  </a:lnTo>
                  <a:lnTo>
                    <a:pt x="145" y="627"/>
                  </a:lnTo>
                  <a:lnTo>
                    <a:pt x="135" y="623"/>
                  </a:lnTo>
                  <a:lnTo>
                    <a:pt x="125" y="618"/>
                  </a:lnTo>
                  <a:lnTo>
                    <a:pt x="115" y="613"/>
                  </a:lnTo>
                  <a:lnTo>
                    <a:pt x="106" y="607"/>
                  </a:lnTo>
                  <a:lnTo>
                    <a:pt x="97" y="600"/>
                  </a:lnTo>
                  <a:lnTo>
                    <a:pt x="89" y="593"/>
                  </a:lnTo>
                  <a:lnTo>
                    <a:pt x="80" y="585"/>
                  </a:lnTo>
                  <a:lnTo>
                    <a:pt x="73" y="576"/>
                  </a:lnTo>
                  <a:lnTo>
                    <a:pt x="65" y="566"/>
                  </a:lnTo>
                  <a:lnTo>
                    <a:pt x="58" y="555"/>
                  </a:lnTo>
                  <a:lnTo>
                    <a:pt x="51" y="544"/>
                  </a:lnTo>
                  <a:lnTo>
                    <a:pt x="45" y="533"/>
                  </a:lnTo>
                  <a:lnTo>
                    <a:pt x="39" y="521"/>
                  </a:lnTo>
                  <a:lnTo>
                    <a:pt x="34" y="509"/>
                  </a:lnTo>
                  <a:lnTo>
                    <a:pt x="29" y="496"/>
                  </a:lnTo>
                  <a:lnTo>
                    <a:pt x="20" y="470"/>
                  </a:lnTo>
                  <a:lnTo>
                    <a:pt x="13" y="443"/>
                  </a:lnTo>
                  <a:lnTo>
                    <a:pt x="7" y="413"/>
                  </a:lnTo>
                  <a:lnTo>
                    <a:pt x="3" y="383"/>
                  </a:lnTo>
                  <a:lnTo>
                    <a:pt x="1" y="351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34"/>
            <p:cNvSpPr>
              <a:spLocks noEditPoints="1"/>
            </p:cNvSpPr>
            <p:nvPr/>
          </p:nvSpPr>
          <p:spPr bwMode="auto">
            <a:xfrm>
              <a:off x="2452" y="3461"/>
              <a:ext cx="40" cy="40"/>
            </a:xfrm>
            <a:custGeom>
              <a:avLst/>
              <a:gdLst/>
              <a:ahLst/>
              <a:cxnLst>
                <a:cxn ang="0">
                  <a:pos x="175" y="93"/>
                </a:cxn>
                <a:cxn ang="0">
                  <a:pos x="172" y="78"/>
                </a:cxn>
                <a:cxn ang="0">
                  <a:pos x="167" y="64"/>
                </a:cxn>
                <a:cxn ang="0">
                  <a:pos x="159" y="52"/>
                </a:cxn>
                <a:cxn ang="0">
                  <a:pos x="149" y="41"/>
                </a:cxn>
                <a:cxn ang="0">
                  <a:pos x="136" y="33"/>
                </a:cxn>
                <a:cxn ang="0">
                  <a:pos x="123" y="28"/>
                </a:cxn>
                <a:cxn ang="0">
                  <a:pos x="109" y="25"/>
                </a:cxn>
                <a:cxn ang="0">
                  <a:pos x="94" y="25"/>
                </a:cxn>
                <a:cxn ang="0">
                  <a:pos x="80" y="28"/>
                </a:cxn>
                <a:cxn ang="0">
                  <a:pos x="67" y="33"/>
                </a:cxn>
                <a:cxn ang="0">
                  <a:pos x="55" y="42"/>
                </a:cxn>
                <a:cxn ang="0">
                  <a:pos x="45" y="53"/>
                </a:cxn>
                <a:cxn ang="0">
                  <a:pos x="37" y="65"/>
                </a:cxn>
                <a:cxn ang="0">
                  <a:pos x="31" y="79"/>
                </a:cxn>
                <a:cxn ang="0">
                  <a:pos x="29" y="94"/>
                </a:cxn>
                <a:cxn ang="0">
                  <a:pos x="29" y="109"/>
                </a:cxn>
                <a:cxn ang="0">
                  <a:pos x="31" y="124"/>
                </a:cxn>
                <a:cxn ang="0">
                  <a:pos x="36" y="137"/>
                </a:cxn>
                <a:cxn ang="0">
                  <a:pos x="44" y="150"/>
                </a:cxn>
                <a:cxn ang="0">
                  <a:pos x="55" y="161"/>
                </a:cxn>
                <a:cxn ang="0">
                  <a:pos x="66" y="169"/>
                </a:cxn>
                <a:cxn ang="0">
                  <a:pos x="79" y="175"/>
                </a:cxn>
                <a:cxn ang="0">
                  <a:pos x="91" y="177"/>
                </a:cxn>
                <a:cxn ang="0">
                  <a:pos x="105" y="177"/>
                </a:cxn>
                <a:cxn ang="0">
                  <a:pos x="119" y="175"/>
                </a:cxn>
                <a:cxn ang="0">
                  <a:pos x="133" y="169"/>
                </a:cxn>
                <a:cxn ang="0">
                  <a:pos x="146" y="161"/>
                </a:cxn>
                <a:cxn ang="0">
                  <a:pos x="157" y="151"/>
                </a:cxn>
                <a:cxn ang="0">
                  <a:pos x="166" y="138"/>
                </a:cxn>
                <a:cxn ang="0">
                  <a:pos x="172" y="124"/>
                </a:cxn>
                <a:cxn ang="0">
                  <a:pos x="175" y="109"/>
                </a:cxn>
                <a:cxn ang="0">
                  <a:pos x="0" y="102"/>
                </a:cxn>
                <a:cxn ang="0">
                  <a:pos x="4" y="76"/>
                </a:cxn>
                <a:cxn ang="0">
                  <a:pos x="14" y="51"/>
                </a:cxn>
                <a:cxn ang="0">
                  <a:pos x="29" y="30"/>
                </a:cxn>
                <a:cxn ang="0">
                  <a:pos x="49" y="14"/>
                </a:cxn>
                <a:cxn ang="0">
                  <a:pos x="74" y="3"/>
                </a:cxn>
                <a:cxn ang="0">
                  <a:pos x="100" y="0"/>
                </a:cxn>
                <a:cxn ang="0">
                  <a:pos x="120" y="2"/>
                </a:cxn>
                <a:cxn ang="0">
                  <a:pos x="139" y="8"/>
                </a:cxn>
                <a:cxn ang="0">
                  <a:pos x="157" y="16"/>
                </a:cxn>
                <a:cxn ang="0">
                  <a:pos x="172" y="28"/>
                </a:cxn>
                <a:cxn ang="0">
                  <a:pos x="185" y="42"/>
                </a:cxn>
                <a:cxn ang="0">
                  <a:pos x="194" y="59"/>
                </a:cxn>
                <a:cxn ang="0">
                  <a:pos x="200" y="79"/>
                </a:cxn>
                <a:cxn ang="0">
                  <a:pos x="202" y="101"/>
                </a:cxn>
                <a:cxn ang="0">
                  <a:pos x="200" y="123"/>
                </a:cxn>
                <a:cxn ang="0">
                  <a:pos x="194" y="142"/>
                </a:cxn>
                <a:cxn ang="0">
                  <a:pos x="185" y="160"/>
                </a:cxn>
                <a:cxn ang="0">
                  <a:pos x="171" y="174"/>
                </a:cxn>
                <a:cxn ang="0">
                  <a:pos x="156" y="186"/>
                </a:cxn>
                <a:cxn ang="0">
                  <a:pos x="137" y="194"/>
                </a:cxn>
                <a:cxn ang="0">
                  <a:pos x="119" y="199"/>
                </a:cxn>
                <a:cxn ang="0">
                  <a:pos x="98" y="201"/>
                </a:cxn>
                <a:cxn ang="0">
                  <a:pos x="79" y="199"/>
                </a:cxn>
                <a:cxn ang="0">
                  <a:pos x="60" y="194"/>
                </a:cxn>
                <a:cxn ang="0">
                  <a:pos x="44" y="186"/>
                </a:cxn>
                <a:cxn ang="0">
                  <a:pos x="29" y="175"/>
                </a:cxn>
                <a:cxn ang="0">
                  <a:pos x="16" y="161"/>
                </a:cxn>
                <a:cxn ang="0">
                  <a:pos x="7" y="144"/>
                </a:cxn>
                <a:cxn ang="0">
                  <a:pos x="2" y="124"/>
                </a:cxn>
                <a:cxn ang="0">
                  <a:pos x="0" y="102"/>
                </a:cxn>
              </a:cxnLst>
              <a:rect l="0" t="0" r="r" b="b"/>
              <a:pathLst>
                <a:path w="202" h="201">
                  <a:moveTo>
                    <a:pt x="175" y="101"/>
                  </a:moveTo>
                  <a:lnTo>
                    <a:pt x="175" y="93"/>
                  </a:lnTo>
                  <a:lnTo>
                    <a:pt x="174" y="86"/>
                  </a:lnTo>
                  <a:lnTo>
                    <a:pt x="172" y="78"/>
                  </a:lnTo>
                  <a:lnTo>
                    <a:pt x="170" y="70"/>
                  </a:lnTo>
                  <a:lnTo>
                    <a:pt x="167" y="64"/>
                  </a:lnTo>
                  <a:lnTo>
                    <a:pt x="163" y="58"/>
                  </a:lnTo>
                  <a:lnTo>
                    <a:pt x="159" y="52"/>
                  </a:lnTo>
                  <a:lnTo>
                    <a:pt x="154" y="46"/>
                  </a:lnTo>
                  <a:lnTo>
                    <a:pt x="149" y="41"/>
                  </a:lnTo>
                  <a:lnTo>
                    <a:pt x="143" y="37"/>
                  </a:lnTo>
                  <a:lnTo>
                    <a:pt x="136" y="33"/>
                  </a:lnTo>
                  <a:lnTo>
                    <a:pt x="130" y="30"/>
                  </a:lnTo>
                  <a:lnTo>
                    <a:pt x="123" y="28"/>
                  </a:lnTo>
                  <a:lnTo>
                    <a:pt x="116" y="26"/>
                  </a:lnTo>
                  <a:lnTo>
                    <a:pt x="109" y="25"/>
                  </a:lnTo>
                  <a:lnTo>
                    <a:pt x="101" y="25"/>
                  </a:lnTo>
                  <a:lnTo>
                    <a:pt x="94" y="25"/>
                  </a:lnTo>
                  <a:lnTo>
                    <a:pt x="87" y="26"/>
                  </a:lnTo>
                  <a:lnTo>
                    <a:pt x="80" y="28"/>
                  </a:lnTo>
                  <a:lnTo>
                    <a:pt x="74" y="30"/>
                  </a:lnTo>
                  <a:lnTo>
                    <a:pt x="67" y="33"/>
                  </a:lnTo>
                  <a:lnTo>
                    <a:pt x="61" y="37"/>
                  </a:lnTo>
                  <a:lnTo>
                    <a:pt x="55" y="42"/>
                  </a:lnTo>
                  <a:lnTo>
                    <a:pt x="50" y="47"/>
                  </a:lnTo>
                  <a:lnTo>
                    <a:pt x="45" y="53"/>
                  </a:lnTo>
                  <a:lnTo>
                    <a:pt x="40" y="59"/>
                  </a:lnTo>
                  <a:lnTo>
                    <a:pt x="37" y="65"/>
                  </a:lnTo>
                  <a:lnTo>
                    <a:pt x="34" y="72"/>
                  </a:lnTo>
                  <a:lnTo>
                    <a:pt x="31" y="79"/>
                  </a:lnTo>
                  <a:lnTo>
                    <a:pt x="30" y="86"/>
                  </a:lnTo>
                  <a:lnTo>
                    <a:pt x="29" y="94"/>
                  </a:lnTo>
                  <a:lnTo>
                    <a:pt x="28" y="102"/>
                  </a:lnTo>
                  <a:lnTo>
                    <a:pt x="29" y="109"/>
                  </a:lnTo>
                  <a:lnTo>
                    <a:pt x="30" y="117"/>
                  </a:lnTo>
                  <a:lnTo>
                    <a:pt x="31" y="124"/>
                  </a:lnTo>
                  <a:lnTo>
                    <a:pt x="34" y="131"/>
                  </a:lnTo>
                  <a:lnTo>
                    <a:pt x="36" y="137"/>
                  </a:lnTo>
                  <a:lnTo>
                    <a:pt x="40" y="145"/>
                  </a:lnTo>
                  <a:lnTo>
                    <a:pt x="44" y="150"/>
                  </a:lnTo>
                  <a:lnTo>
                    <a:pt x="49" y="156"/>
                  </a:lnTo>
                  <a:lnTo>
                    <a:pt x="55" y="161"/>
                  </a:lnTo>
                  <a:lnTo>
                    <a:pt x="60" y="166"/>
                  </a:lnTo>
                  <a:lnTo>
                    <a:pt x="66" y="169"/>
                  </a:lnTo>
                  <a:lnTo>
                    <a:pt x="73" y="172"/>
                  </a:lnTo>
                  <a:lnTo>
                    <a:pt x="79" y="175"/>
                  </a:lnTo>
                  <a:lnTo>
                    <a:pt x="85" y="176"/>
                  </a:lnTo>
                  <a:lnTo>
                    <a:pt x="91" y="177"/>
                  </a:lnTo>
                  <a:lnTo>
                    <a:pt x="98" y="178"/>
                  </a:lnTo>
                  <a:lnTo>
                    <a:pt x="105" y="177"/>
                  </a:lnTo>
                  <a:lnTo>
                    <a:pt x="112" y="176"/>
                  </a:lnTo>
                  <a:lnTo>
                    <a:pt x="119" y="175"/>
                  </a:lnTo>
                  <a:lnTo>
                    <a:pt x="126" y="172"/>
                  </a:lnTo>
                  <a:lnTo>
                    <a:pt x="133" y="169"/>
                  </a:lnTo>
                  <a:lnTo>
                    <a:pt x="139" y="166"/>
                  </a:lnTo>
                  <a:lnTo>
                    <a:pt x="146" y="161"/>
                  </a:lnTo>
                  <a:lnTo>
                    <a:pt x="152" y="156"/>
                  </a:lnTo>
                  <a:lnTo>
                    <a:pt x="157" y="151"/>
                  </a:lnTo>
                  <a:lnTo>
                    <a:pt x="162" y="145"/>
                  </a:lnTo>
                  <a:lnTo>
                    <a:pt x="166" y="138"/>
                  </a:lnTo>
                  <a:lnTo>
                    <a:pt x="169" y="131"/>
                  </a:lnTo>
                  <a:lnTo>
                    <a:pt x="172" y="124"/>
                  </a:lnTo>
                  <a:lnTo>
                    <a:pt x="173" y="117"/>
                  </a:lnTo>
                  <a:lnTo>
                    <a:pt x="175" y="109"/>
                  </a:lnTo>
                  <a:lnTo>
                    <a:pt x="175" y="101"/>
                  </a:lnTo>
                  <a:close/>
                  <a:moveTo>
                    <a:pt x="0" y="102"/>
                  </a:moveTo>
                  <a:lnTo>
                    <a:pt x="1" y="89"/>
                  </a:lnTo>
                  <a:lnTo>
                    <a:pt x="4" y="76"/>
                  </a:lnTo>
                  <a:lnTo>
                    <a:pt x="8" y="63"/>
                  </a:lnTo>
                  <a:lnTo>
                    <a:pt x="14" y="51"/>
                  </a:lnTo>
                  <a:lnTo>
                    <a:pt x="21" y="40"/>
                  </a:lnTo>
                  <a:lnTo>
                    <a:pt x="29" y="30"/>
                  </a:lnTo>
                  <a:lnTo>
                    <a:pt x="38" y="22"/>
                  </a:lnTo>
                  <a:lnTo>
                    <a:pt x="49" y="14"/>
                  </a:lnTo>
                  <a:lnTo>
                    <a:pt x="61" y="8"/>
                  </a:lnTo>
                  <a:lnTo>
                    <a:pt x="74" y="3"/>
                  </a:lnTo>
                  <a:lnTo>
                    <a:pt x="86" y="1"/>
                  </a:lnTo>
                  <a:lnTo>
                    <a:pt x="100" y="0"/>
                  </a:lnTo>
                  <a:lnTo>
                    <a:pt x="110" y="1"/>
                  </a:lnTo>
                  <a:lnTo>
                    <a:pt x="120" y="2"/>
                  </a:lnTo>
                  <a:lnTo>
                    <a:pt x="130" y="4"/>
                  </a:lnTo>
                  <a:lnTo>
                    <a:pt x="139" y="8"/>
                  </a:lnTo>
                  <a:lnTo>
                    <a:pt x="149" y="11"/>
                  </a:lnTo>
                  <a:lnTo>
                    <a:pt x="157" y="16"/>
                  </a:lnTo>
                  <a:lnTo>
                    <a:pt x="165" y="21"/>
                  </a:lnTo>
                  <a:lnTo>
                    <a:pt x="172" y="28"/>
                  </a:lnTo>
                  <a:lnTo>
                    <a:pt x="179" y="35"/>
                  </a:lnTo>
                  <a:lnTo>
                    <a:pt x="185" y="42"/>
                  </a:lnTo>
                  <a:lnTo>
                    <a:pt x="190" y="50"/>
                  </a:lnTo>
                  <a:lnTo>
                    <a:pt x="194" y="59"/>
                  </a:lnTo>
                  <a:lnTo>
                    <a:pt x="198" y="68"/>
                  </a:lnTo>
                  <a:lnTo>
                    <a:pt x="200" y="79"/>
                  </a:lnTo>
                  <a:lnTo>
                    <a:pt x="201" y="90"/>
                  </a:lnTo>
                  <a:lnTo>
                    <a:pt x="202" y="101"/>
                  </a:lnTo>
                  <a:lnTo>
                    <a:pt x="201" y="112"/>
                  </a:lnTo>
                  <a:lnTo>
                    <a:pt x="200" y="123"/>
                  </a:lnTo>
                  <a:lnTo>
                    <a:pt x="197" y="132"/>
                  </a:lnTo>
                  <a:lnTo>
                    <a:pt x="194" y="142"/>
                  </a:lnTo>
                  <a:lnTo>
                    <a:pt x="190" y="151"/>
                  </a:lnTo>
                  <a:lnTo>
                    <a:pt x="185" y="160"/>
                  </a:lnTo>
                  <a:lnTo>
                    <a:pt x="178" y="167"/>
                  </a:lnTo>
                  <a:lnTo>
                    <a:pt x="171" y="174"/>
                  </a:lnTo>
                  <a:lnTo>
                    <a:pt x="164" y="180"/>
                  </a:lnTo>
                  <a:lnTo>
                    <a:pt x="156" y="186"/>
                  </a:lnTo>
                  <a:lnTo>
                    <a:pt x="147" y="190"/>
                  </a:lnTo>
                  <a:lnTo>
                    <a:pt x="137" y="194"/>
                  </a:lnTo>
                  <a:lnTo>
                    <a:pt x="128" y="197"/>
                  </a:lnTo>
                  <a:lnTo>
                    <a:pt x="119" y="199"/>
                  </a:lnTo>
                  <a:lnTo>
                    <a:pt x="109" y="200"/>
                  </a:lnTo>
                  <a:lnTo>
                    <a:pt x="98" y="201"/>
                  </a:lnTo>
                  <a:lnTo>
                    <a:pt x="89" y="200"/>
                  </a:lnTo>
                  <a:lnTo>
                    <a:pt x="79" y="199"/>
                  </a:lnTo>
                  <a:lnTo>
                    <a:pt x="70" y="197"/>
                  </a:lnTo>
                  <a:lnTo>
                    <a:pt x="60" y="194"/>
                  </a:lnTo>
                  <a:lnTo>
                    <a:pt x="52" y="191"/>
                  </a:lnTo>
                  <a:lnTo>
                    <a:pt x="44" y="186"/>
                  </a:lnTo>
                  <a:lnTo>
                    <a:pt x="36" y="181"/>
                  </a:lnTo>
                  <a:lnTo>
                    <a:pt x="29" y="175"/>
                  </a:lnTo>
                  <a:lnTo>
                    <a:pt x="22" y="168"/>
                  </a:lnTo>
                  <a:lnTo>
                    <a:pt x="16" y="161"/>
                  </a:lnTo>
                  <a:lnTo>
                    <a:pt x="11" y="153"/>
                  </a:lnTo>
                  <a:lnTo>
                    <a:pt x="7" y="144"/>
                  </a:lnTo>
                  <a:lnTo>
                    <a:pt x="4" y="134"/>
                  </a:lnTo>
                  <a:lnTo>
                    <a:pt x="2" y="124"/>
                  </a:lnTo>
                  <a:lnTo>
                    <a:pt x="1" y="113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7" name="Picture 61" descr="bi_moisture_232x232"/>
          <p:cNvPicPr>
            <a:picLocks noChangeAspect="1" noChangeArrowheads="1"/>
          </p:cNvPicPr>
          <p:nvPr/>
        </p:nvPicPr>
        <p:blipFill rotWithShape="1">
          <a:blip r:embed="rId3" cstate="print"/>
          <a:stretch/>
        </p:blipFill>
        <p:spPr>
          <a:xfrm>
            <a:off x="3463242" y="2351314"/>
            <a:ext cx="1548947" cy="2337769"/>
          </a:xfrm>
          <a:prstGeom prst="rect">
            <a:avLst/>
          </a:prstGeom>
          <a:noFill/>
          <a:ln/>
        </p:spPr>
      </p:pic>
      <p:pic>
        <p:nvPicPr>
          <p:cNvPr id="28" name="Picture 1"/>
          <p:cNvPicPr>
            <a:picLocks noChangeAspect="1" noChangeArrowheads="1"/>
          </p:cNvPicPr>
          <p:nvPr/>
        </p:nvPicPr>
        <p:blipFill rotWithShape="1">
          <a:blip r:embed="rId4" cstate="print"/>
          <a:stretch/>
        </p:blipFill>
        <p:spPr bwMode="auto">
          <a:xfrm>
            <a:off x="724601" y="2351313"/>
            <a:ext cx="2550273" cy="233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 descr="D:\Мои документы\Cтроительная теплоизоляция\Images\055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600" y="4777769"/>
            <a:ext cx="1730530" cy="1730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767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77597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000" u="none" dirty="0" smtClean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Высокие теплоизоляционные свойства</a:t>
            </a:r>
            <a:endParaRPr lang="ru-RU" sz="4000" u="none" dirty="0"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8048" y="6285280"/>
            <a:ext cx="7906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sz="1800" i="1" u="none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* по сравнению с традиционными материалами</a:t>
            </a:r>
            <a:endParaRPr lang="ru-RU" sz="1800" i="1" u="none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 Box 407"/>
          <p:cNvSpPr txBox="1">
            <a:spLocks noChangeArrowheads="1"/>
          </p:cNvSpPr>
          <p:nvPr/>
        </p:nvSpPr>
        <p:spPr bwMode="auto">
          <a:xfrm>
            <a:off x="6012160" y="4430241"/>
            <a:ext cx="29162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135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Arial Black" pitchFamily="34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 Black" pitchFamily="34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 Black" pitchFamily="34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 Black" pitchFamily="34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 Black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600" u="none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itchFamily="34" charset="0"/>
              </a:rPr>
              <a:t>Меньшая теплопроводность при равной плотности </a:t>
            </a:r>
            <a:r>
              <a:rPr lang="ru-RU" sz="1600" u="none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Arial" pitchFamily="34" charset="0"/>
              </a:rPr>
              <a:t>*</a:t>
            </a:r>
            <a:endParaRPr lang="ru-RU" sz="1600" u="none" dirty="0">
              <a:solidFill>
                <a:schemeClr val="bg2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Text Box 408"/>
          <p:cNvSpPr txBox="1">
            <a:spLocks noChangeArrowheads="1"/>
          </p:cNvSpPr>
          <p:nvPr/>
        </p:nvSpPr>
        <p:spPr bwMode="auto">
          <a:xfrm>
            <a:off x="463054" y="4509120"/>
            <a:ext cx="3244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135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Arial Black" pitchFamily="34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 Black" pitchFamily="34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 Black" pitchFamily="34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 Black" pitchFamily="34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 Black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600" u="none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itchFamily="34" charset="0"/>
              </a:rPr>
              <a:t>Меньшая плотность при равной </a:t>
            </a:r>
            <a:r>
              <a:rPr lang="ru-RU" sz="1600" u="none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Arial" pitchFamily="34" charset="0"/>
              </a:rPr>
              <a:t>теплопроводности*</a:t>
            </a:r>
            <a:endParaRPr lang="ru-RU" sz="1600" u="none" dirty="0">
              <a:solidFill>
                <a:schemeClr val="bg2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graphicFrame>
        <p:nvGraphicFramePr>
          <p:cNvPr id="7" name="Group 8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865435"/>
              </p:ext>
            </p:extLst>
          </p:nvPr>
        </p:nvGraphicFramePr>
        <p:xfrm>
          <a:off x="611188" y="1772816"/>
          <a:ext cx="7670800" cy="225565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223962"/>
                <a:gridCol w="960438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7470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Материал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Плотность, кг/м3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horzOverflow="overflow"/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Температура, С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7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150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250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300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350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horzOverflow="overflow"/>
                </a:tc>
              </a:tr>
              <a:tr h="274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Теплопроводность мВт/(м*К)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3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ULTIMATE U TPN 100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33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39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45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51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77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horzOverflow="overflow"/>
                </a:tc>
              </a:tr>
              <a:tr h="274388"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3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ULTIMATE U TPN 60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70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80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92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1" marB="45731" horzOverflow="overflow"/>
                </a:tc>
              </a:tr>
            </a:tbl>
          </a:graphicData>
        </a:graphic>
      </p:graphicFrame>
      <p:sp>
        <p:nvSpPr>
          <p:cNvPr id="8" name="AutoShape 888"/>
          <p:cNvSpPr>
            <a:spLocks noChangeArrowheads="1"/>
          </p:cNvSpPr>
          <p:nvPr/>
        </p:nvSpPr>
        <p:spPr bwMode="auto">
          <a:xfrm rot="5400000">
            <a:off x="7666831" y="2923877"/>
            <a:ext cx="1296988" cy="1441450"/>
          </a:xfrm>
          <a:custGeom>
            <a:avLst/>
            <a:gdLst>
              <a:gd name="T0" fmla="*/ 1017535 w 21600"/>
              <a:gd name="T1" fmla="*/ 0 h 21600"/>
              <a:gd name="T2" fmla="*/ 1017535 w 21600"/>
              <a:gd name="T3" fmla="*/ 811349 h 21600"/>
              <a:gd name="T4" fmla="*/ 112045 w 21600"/>
              <a:gd name="T5" fmla="*/ 1441450 h 21600"/>
              <a:gd name="T6" fmla="*/ 1296988 w 21600"/>
              <a:gd name="T7" fmla="*/ 405675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254 h 21600"/>
              <a:gd name="T14" fmla="*/ 20203 w 21600"/>
              <a:gd name="T15" fmla="*/ 79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946" y="0"/>
                </a:lnTo>
                <a:lnTo>
                  <a:pt x="16946" y="4254"/>
                </a:lnTo>
                <a:lnTo>
                  <a:pt x="12427" y="4254"/>
                </a:lnTo>
                <a:cubicBezTo>
                  <a:pt x="5564" y="4254"/>
                  <a:pt x="0" y="7793"/>
                  <a:pt x="0" y="12158"/>
                </a:cubicBezTo>
                <a:lnTo>
                  <a:pt x="0" y="21600"/>
                </a:lnTo>
                <a:lnTo>
                  <a:pt x="3731" y="21600"/>
                </a:lnTo>
                <a:lnTo>
                  <a:pt x="3731" y="12158"/>
                </a:lnTo>
                <a:cubicBezTo>
                  <a:pt x="3731" y="9809"/>
                  <a:pt x="7624" y="7904"/>
                  <a:pt x="12427" y="7904"/>
                </a:cubicBezTo>
                <a:lnTo>
                  <a:pt x="16946" y="7904"/>
                </a:lnTo>
                <a:lnTo>
                  <a:pt x="1694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bg1">
              <a:lumMod val="20000"/>
              <a:lumOff val="80000"/>
            </a:schemeClr>
          </a:solidFill>
          <a:ln w="9525" algn="ctr">
            <a:solidFill>
              <a:srgbClr val="33333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" name="Rectangle 889"/>
          <p:cNvSpPr>
            <a:spLocks noChangeArrowheads="1"/>
          </p:cNvSpPr>
          <p:nvPr/>
        </p:nvSpPr>
        <p:spPr bwMode="auto">
          <a:xfrm>
            <a:off x="2700338" y="3005633"/>
            <a:ext cx="4895850" cy="2159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algn="ctr">
            <a:solidFill>
              <a:srgbClr val="33333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AutoShape 890"/>
          <p:cNvSpPr>
            <a:spLocks noChangeArrowheads="1"/>
          </p:cNvSpPr>
          <p:nvPr/>
        </p:nvSpPr>
        <p:spPr bwMode="auto">
          <a:xfrm rot="5400000">
            <a:off x="2210955" y="3619606"/>
            <a:ext cx="1223963" cy="504825"/>
          </a:xfrm>
          <a:prstGeom prst="rightArrow">
            <a:avLst>
              <a:gd name="adj1" fmla="val 50000"/>
              <a:gd name="adj2" fmla="val 60613"/>
            </a:avLst>
          </a:prstGeom>
          <a:solidFill>
            <a:schemeClr val="bg1">
              <a:lumMod val="20000"/>
              <a:lumOff val="80000"/>
            </a:schemeClr>
          </a:solidFill>
          <a:ln w="9525" algn="ctr">
            <a:solidFill>
              <a:srgbClr val="33333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" name="Line 891"/>
          <p:cNvSpPr>
            <a:spLocks noChangeShapeType="1"/>
          </p:cNvSpPr>
          <p:nvPr/>
        </p:nvSpPr>
        <p:spPr bwMode="auto">
          <a:xfrm>
            <a:off x="3530600" y="2772941"/>
            <a:ext cx="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135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" name="Line 892"/>
          <p:cNvSpPr>
            <a:spLocks noChangeShapeType="1"/>
          </p:cNvSpPr>
          <p:nvPr/>
        </p:nvSpPr>
        <p:spPr bwMode="auto">
          <a:xfrm>
            <a:off x="3530600" y="2772941"/>
            <a:ext cx="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135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3" name="Line 893"/>
          <p:cNvSpPr>
            <a:spLocks noChangeShapeType="1"/>
          </p:cNvSpPr>
          <p:nvPr/>
        </p:nvSpPr>
        <p:spPr bwMode="auto">
          <a:xfrm>
            <a:off x="4140200" y="2772941"/>
            <a:ext cx="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135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4" name="Picture 7" descr="Excellent thermal ins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647" y="5589240"/>
            <a:ext cx="812800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3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36215" y="510952"/>
            <a:ext cx="7896225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kumimoji="1" sz="3200" b="1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6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6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6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6"/>
                </a:solidFill>
                <a:latin typeface="Arial" pitchFamily="34" charset="0"/>
              </a:defRPr>
            </a:lvl5pPr>
            <a:lvl6pPr marL="4572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6"/>
                </a:solidFill>
                <a:latin typeface="Arial" pitchFamily="34" charset="0"/>
              </a:defRPr>
            </a:lvl6pPr>
            <a:lvl7pPr marL="9144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6"/>
                </a:solidFill>
                <a:latin typeface="Arial" pitchFamily="34" charset="0"/>
              </a:defRPr>
            </a:lvl7pPr>
            <a:lvl8pPr marL="13716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6"/>
                </a:solidFill>
                <a:latin typeface="Arial" pitchFamily="34" charset="0"/>
              </a:defRPr>
            </a:lvl8pPr>
            <a:lvl9pPr marL="18288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6"/>
                </a:solidFill>
                <a:latin typeface="Arial" pitchFamily="34" charset="0"/>
              </a:defRPr>
            </a:lvl9pPr>
          </a:lstStyle>
          <a:p>
            <a:r>
              <a:rPr lang="ru-RU" sz="4000" u="none" dirty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Водостойкость</a:t>
            </a:r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4639048" y="1213768"/>
            <a:ext cx="3865562" cy="4735512"/>
          </a:xfrm>
          <a:prstGeom prst="rect">
            <a:avLst/>
          </a:prstGeom>
        </p:spPr>
        <p:txBody>
          <a:bodyPr/>
          <a:lstStyle>
            <a:lvl1pPr marL="7938" indent="-7938" algn="l" defTabSz="200025" rtl="0" eaLnBrk="0" fontAlgn="base" hangingPunct="0">
              <a:lnSpc>
                <a:spcPts val="2400"/>
              </a:lnSpc>
              <a:spcBef>
                <a:spcPts val="13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tabLst>
                <a:tab pos="177800" algn="l"/>
              </a:tabLst>
              <a:defRPr kumimoji="1" sz="1900">
                <a:solidFill>
                  <a:srgbClr val="6C6F72"/>
                </a:solidFill>
                <a:latin typeface="+mn-lt"/>
                <a:ea typeface="+mn-ea"/>
                <a:cs typeface="+mn-cs"/>
              </a:defRPr>
            </a:lvl1pPr>
            <a:lvl2pPr marL="442913" indent="-257175" algn="l" defTabSz="200025" rtl="0" eaLnBrk="0" fontAlgn="base" hangingPunct="0">
              <a:lnSpc>
                <a:spcPts val="1900"/>
              </a:lnSpc>
              <a:spcBef>
                <a:spcPct val="20000"/>
              </a:spcBef>
              <a:spcAft>
                <a:spcPts val="300"/>
              </a:spcAft>
              <a:buClr>
                <a:srgbClr val="F6DC01"/>
              </a:buClr>
              <a:buSzPct val="140000"/>
              <a:buFont typeface="Times" pitchFamily="18" charset="0"/>
              <a:buChar char="•"/>
              <a:tabLst>
                <a:tab pos="177800" algn="l"/>
              </a:tabLst>
              <a:defRPr kumimoji="1" sz="1500" b="1">
                <a:solidFill>
                  <a:srgbClr val="6C6F72"/>
                </a:solidFill>
                <a:latin typeface="+mn-lt"/>
              </a:defRPr>
            </a:lvl2pPr>
            <a:lvl3pPr marL="739775" indent="-119063" algn="l" defTabSz="200025" rtl="0" eaLnBrk="0" fontAlgn="base" hangingPunct="0">
              <a:lnSpc>
                <a:spcPts val="1488"/>
              </a:lnSpc>
              <a:spcBef>
                <a:spcPts val="375"/>
              </a:spcBef>
              <a:spcAft>
                <a:spcPct val="0"/>
              </a:spcAft>
              <a:buFont typeface="Monotype Sorts" charset="2"/>
              <a:buChar char=""/>
              <a:tabLst>
                <a:tab pos="177800" algn="l"/>
              </a:tabLst>
              <a:defRPr kumimoji="1" sz="1400">
                <a:solidFill>
                  <a:srgbClr val="6C6F72"/>
                </a:solidFill>
                <a:latin typeface="+mn-lt"/>
              </a:defRPr>
            </a:lvl3pPr>
            <a:lvl4pPr marL="1155700" indent="-171450" algn="l" defTabSz="200025" rtl="0" eaLnBrk="0" fontAlgn="base" hangingPunct="0">
              <a:lnSpc>
                <a:spcPts val="1488"/>
              </a:lnSpc>
              <a:spcBef>
                <a:spcPts val="188"/>
              </a:spcBef>
              <a:spcAft>
                <a:spcPct val="0"/>
              </a:spcAft>
              <a:buSzPct val="80000"/>
              <a:buChar char="—"/>
              <a:tabLst>
                <a:tab pos="177800" algn="l"/>
              </a:tabLst>
              <a:defRPr kumimoji="1" sz="1200">
                <a:solidFill>
                  <a:srgbClr val="6C6F72"/>
                </a:solidFill>
                <a:latin typeface="+mn-lt"/>
              </a:defRPr>
            </a:lvl4pPr>
            <a:lvl5pPr marL="1698625" indent="130175" algn="l" defTabSz="200025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77800" algn="l"/>
              </a:tabLst>
              <a:defRPr kumimoji="1" sz="1200" b="1" i="1">
                <a:solidFill>
                  <a:srgbClr val="60C411"/>
                </a:solidFill>
                <a:latin typeface="+mn-lt"/>
              </a:defRPr>
            </a:lvl5pPr>
            <a:lvl6pPr marL="2155825" algn="l" defTabSz="200025" rtl="0" fontAlgn="base">
              <a:spcBef>
                <a:spcPct val="20000"/>
              </a:spcBef>
              <a:spcAft>
                <a:spcPct val="0"/>
              </a:spcAft>
              <a:tabLst>
                <a:tab pos="177800" algn="l"/>
              </a:tabLst>
              <a:defRPr kumimoji="1" sz="1200" b="1" i="1">
                <a:solidFill>
                  <a:srgbClr val="60C411"/>
                </a:solidFill>
                <a:latin typeface="+mn-lt"/>
              </a:defRPr>
            </a:lvl6pPr>
            <a:lvl7pPr marL="2613025" algn="l" defTabSz="200025" rtl="0" fontAlgn="base">
              <a:spcBef>
                <a:spcPct val="20000"/>
              </a:spcBef>
              <a:spcAft>
                <a:spcPct val="0"/>
              </a:spcAft>
              <a:tabLst>
                <a:tab pos="177800" algn="l"/>
              </a:tabLst>
              <a:defRPr kumimoji="1" sz="1200" b="1" i="1">
                <a:solidFill>
                  <a:srgbClr val="60C411"/>
                </a:solidFill>
                <a:latin typeface="+mn-lt"/>
              </a:defRPr>
            </a:lvl7pPr>
            <a:lvl8pPr marL="3070225" algn="l" defTabSz="200025" rtl="0" fontAlgn="base">
              <a:spcBef>
                <a:spcPct val="20000"/>
              </a:spcBef>
              <a:spcAft>
                <a:spcPct val="0"/>
              </a:spcAft>
              <a:tabLst>
                <a:tab pos="177800" algn="l"/>
              </a:tabLst>
              <a:defRPr kumimoji="1" sz="1200" b="1" i="1">
                <a:solidFill>
                  <a:srgbClr val="60C411"/>
                </a:solidFill>
                <a:latin typeface="+mn-lt"/>
              </a:defRPr>
            </a:lvl8pPr>
            <a:lvl9pPr marL="3527425" algn="l" defTabSz="200025" rtl="0" fontAlgn="base">
              <a:spcBef>
                <a:spcPct val="20000"/>
              </a:spcBef>
              <a:spcAft>
                <a:spcPct val="0"/>
              </a:spcAft>
              <a:tabLst>
                <a:tab pos="177800" algn="l"/>
              </a:tabLst>
              <a:defRPr kumimoji="1" sz="1200" b="1" i="1">
                <a:solidFill>
                  <a:srgbClr val="60C411"/>
                </a:solidFill>
                <a:latin typeface="+mn-lt"/>
              </a:defRPr>
            </a:lvl9pPr>
          </a:lstStyle>
          <a:p>
            <a:r>
              <a:rPr lang="ru-RU" sz="1800" u="none" dirty="0" smtClean="0">
                <a:latin typeface="+mj-lt"/>
                <a:cs typeface="Times New Roman" pitchFamily="18" charset="0"/>
              </a:rPr>
              <a:t>Уникальные </a:t>
            </a:r>
            <a:r>
              <a:rPr lang="ru-RU" sz="1800" u="none" dirty="0" err="1" smtClean="0">
                <a:latin typeface="+mj-lt"/>
                <a:cs typeface="Times New Roman" pitchFamily="18" charset="0"/>
              </a:rPr>
              <a:t>водооталкивающие</a:t>
            </a:r>
            <a:r>
              <a:rPr lang="ru-RU" sz="1800" u="none" dirty="0" smtClean="0">
                <a:latin typeface="+mj-lt"/>
                <a:cs typeface="Times New Roman" pitchFamily="18" charset="0"/>
              </a:rPr>
              <a:t> добавки</a:t>
            </a:r>
          </a:p>
          <a:p>
            <a:r>
              <a:rPr lang="ru-RU" sz="1800" u="none" dirty="0" smtClean="0">
                <a:latin typeface="+mj-lt"/>
                <a:cs typeface="Times New Roman" pitchFamily="18" charset="0"/>
              </a:rPr>
              <a:t>Исходное сырье с наименьшим из имеющихся в Европе базитов количеством кислых окислов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 cstate="print"/>
          <a:srcRect b="60"/>
          <a:stretch/>
        </p:blipFill>
        <p:spPr>
          <a:xfrm>
            <a:off x="661327" y="1196752"/>
            <a:ext cx="3865563" cy="37676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4962654"/>
            <a:ext cx="18760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600" u="none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itchFamily="18" charset="0"/>
              </a:rPr>
              <a:t>Волокно </a:t>
            </a:r>
            <a:r>
              <a:rPr lang="en-US" sz="1600" u="none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itchFamily="18" charset="0"/>
              </a:rPr>
              <a:t>ISOTEC</a:t>
            </a:r>
            <a:endParaRPr lang="ru-RU" sz="16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4" descr="Water resist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517232"/>
            <a:ext cx="944563" cy="6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9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1340" y="985483"/>
            <a:ext cx="8077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u="non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Высокая огнестойкость волокна (температура плавления 1700 С) обуславливает применение изделий ISOTEC в качестве идеальных материалов для огнезащиты строительных и инженерных конструкций.</a:t>
            </a:r>
          </a:p>
        </p:txBody>
      </p:sp>
      <p:pic>
        <p:nvPicPr>
          <p:cNvPr id="4" name="Picture 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t="8450" r="2701" b="12643"/>
          <a:stretch>
            <a:fillRect/>
          </a:stretch>
        </p:blipFill>
        <p:spPr bwMode="auto">
          <a:xfrm>
            <a:off x="745604" y="2851075"/>
            <a:ext cx="6346676" cy="370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253"/>
          <p:cNvSpPr txBox="1">
            <a:spLocks noChangeArrowheads="1"/>
          </p:cNvSpPr>
          <p:nvPr/>
        </p:nvSpPr>
        <p:spPr bwMode="auto">
          <a:xfrm rot="16200000">
            <a:off x="-923999" y="4299719"/>
            <a:ext cx="3054350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135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bg2">
                    <a:lumMod val="65000"/>
                    <a:lumOff val="35000"/>
                  </a:schemeClr>
                </a:solidFill>
              </a:rPr>
              <a:t>Уменьшение толщины, %</a:t>
            </a:r>
          </a:p>
        </p:txBody>
      </p:sp>
      <p:sp>
        <p:nvSpPr>
          <p:cNvPr id="6" name="Text Box 254"/>
          <p:cNvSpPr txBox="1">
            <a:spLocks noChangeArrowheads="1"/>
          </p:cNvSpPr>
          <p:nvPr/>
        </p:nvSpPr>
        <p:spPr bwMode="auto">
          <a:xfrm>
            <a:off x="2915816" y="6453336"/>
            <a:ext cx="2087563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135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chemeClr val="bg2">
                    <a:lumMod val="65000"/>
                    <a:lumOff val="35000"/>
                  </a:schemeClr>
                </a:solidFill>
              </a:rPr>
              <a:t>Температура, </a:t>
            </a:r>
            <a:r>
              <a:rPr lang="ru-RU" b="1" baseline="30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0</a:t>
            </a:r>
            <a:r>
              <a:rPr lang="ru-RU" b="1" dirty="0">
                <a:solidFill>
                  <a:schemeClr val="bg2">
                    <a:lumMod val="65000"/>
                    <a:lumOff val="35000"/>
                  </a:schemeClr>
                </a:solidFill>
              </a:rPr>
              <a:t>С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685536" y="3861048"/>
            <a:ext cx="1728788" cy="3381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i="0" u="none" dirty="0" smtClean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Каменная вата</a:t>
            </a:r>
            <a:endParaRPr lang="ru-RU" sz="1600" b="1" i="0" u="none" dirty="0"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979712" y="4401338"/>
            <a:ext cx="1800225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i="0" u="none" dirty="0" smtClean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Стекловолокно</a:t>
            </a:r>
            <a:endParaRPr lang="ru-RU" sz="1600" b="1" i="0" u="none" dirty="0"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Picture 25" descr="g3"/>
          <p:cNvPicPr>
            <a:picLocks noChangeAspect="1" noChangeArrowheads="1"/>
          </p:cNvPicPr>
          <p:nvPr/>
        </p:nvPicPr>
        <p:blipFill>
          <a:blip r:embed="rId3" cstate="print"/>
          <a:srcRect b="66"/>
          <a:stretch>
            <a:fillRect/>
          </a:stretch>
        </p:blipFill>
        <p:spPr bwMode="auto">
          <a:xfrm>
            <a:off x="5158669" y="1916832"/>
            <a:ext cx="1084263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6" descr="g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8057" y="1916832"/>
            <a:ext cx="1084263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7" descr="g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2193" y="1918419"/>
            <a:ext cx="1084263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3" descr="g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540" y="1935882"/>
            <a:ext cx="1084263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4" descr="g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34534" y="1935882"/>
            <a:ext cx="1084262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83568" y="277597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000" u="none" dirty="0" smtClean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Надежная огнезащита</a:t>
            </a:r>
            <a:endParaRPr lang="ru-RU" sz="4000" u="none" dirty="0"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6" descr="Effective fire protec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625" y="5448771"/>
            <a:ext cx="931863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00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2183" y="1196752"/>
            <a:ext cx="5037969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800" u="non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Вся техническая изоляция ISOTEC устойчива к воздействию агрессивных </a:t>
            </a:r>
            <a:r>
              <a:rPr lang="ru-RU" sz="18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сред.</a:t>
            </a:r>
          </a:p>
          <a:p>
            <a:pPr marL="285750" lvl="0" indent="-28575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8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Являясь </a:t>
            </a:r>
            <a:r>
              <a:rPr lang="ru-RU" sz="1800" u="non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химически нейтральными (рН водной вытяжки 6 - 7) материалы ISOTEC не способствуют возникновению коррозии на изолированных поверхностях. </a:t>
            </a:r>
            <a:endParaRPr lang="ru-RU" sz="1800" u="none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285750" lvl="0" indent="-28575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8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Это дает </a:t>
            </a:r>
            <a:r>
              <a:rPr lang="ru-RU" sz="1800" u="non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возможность применять изоляцию ISOTEC даже в тех отраслях промышленности, где требования к стойкости материалов особенно высоки.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277597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000" u="none" dirty="0" smtClean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Высокая химическая стойкость</a:t>
            </a:r>
            <a:endParaRPr lang="ru-RU" sz="4000" u="none" dirty="0"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6" descr="04307_UTechWM_ref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959" y="4797152"/>
            <a:ext cx="2449512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1776407\Desktop\100NCD80\Ladenburg lab\DSC_0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370960" y="1226889"/>
            <a:ext cx="2449512" cy="350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Water resist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601978"/>
            <a:ext cx="944563" cy="6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2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61906"/>
            <a:ext cx="792957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800" u="non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Первостепенное внимание компания ISOTEC уделяет вопросам качества </a:t>
            </a:r>
            <a:r>
              <a:rPr lang="ru-RU" sz="18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продукции.</a:t>
            </a:r>
          </a:p>
          <a:p>
            <a:pPr marL="285750" lvl="0" indent="-28575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8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Все </a:t>
            </a:r>
            <a:r>
              <a:rPr lang="ru-RU" sz="1800" u="non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предприятия компании работают в соответствии с системой менеджмента качества </a:t>
            </a:r>
            <a:r>
              <a:rPr lang="en-US" sz="1800" u="non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ISO</a:t>
            </a:r>
            <a:r>
              <a:rPr lang="ru-RU" sz="1800" u="non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9001.</a:t>
            </a:r>
          </a:p>
          <a:p>
            <a:pPr marL="285750" lvl="0" indent="-28575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800" u="none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Вся </a:t>
            </a:r>
            <a:r>
              <a:rPr lang="ru-RU" sz="1800" u="non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продукция компании проходит тщательный контроль в соответствии с требованиями технических условий и нормативных документов.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277597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000" u="none" dirty="0" smtClean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качества</a:t>
            </a:r>
            <a:endParaRPr lang="ru-RU" sz="4000" u="none" dirty="0"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797" y="3404570"/>
            <a:ext cx="4449718" cy="177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34086"/>
            <a:ext cx="5048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24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ternal-B">
  <a:themeElements>
    <a:clrScheme name="external-B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external-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xternal-B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ternal-B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ternal-B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29078</TotalTime>
  <Words>411</Words>
  <Application>Microsoft Office PowerPoint</Application>
  <PresentationFormat>Экран (4:3)</PresentationFormat>
  <Paragraphs>83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external-B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SAINT-GOBAIN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Abramov, Dmitry</cp:lastModifiedBy>
  <cp:revision>1066</cp:revision>
  <dcterms:created xsi:type="dcterms:W3CDTF">2007-05-03T14:44:53Z</dcterms:created>
  <dcterms:modified xsi:type="dcterms:W3CDTF">2012-10-04T04:26:51Z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3741019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  <property fmtid="{D5CDD505-2E9C-101B-9397-08002B2CF9AE}" pid="5" name="NXTAG2">
    <vt:lpwstr>000800143b0000000000010243100207f6000400038000</vt:lpwstr>
  </property>
</Properties>
</file>